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81" r:id="rId3"/>
    <p:sldId id="279" r:id="rId4"/>
    <p:sldId id="257" r:id="rId5"/>
    <p:sldId id="280" r:id="rId6"/>
    <p:sldId id="258" r:id="rId7"/>
    <p:sldId id="264" r:id="rId8"/>
    <p:sldId id="266" r:id="rId9"/>
    <p:sldId id="283" r:id="rId10"/>
    <p:sldId id="259" r:id="rId11"/>
    <p:sldId id="267" r:id="rId12"/>
    <p:sldId id="260" r:id="rId13"/>
    <p:sldId id="261" r:id="rId14"/>
    <p:sldId id="276" r:id="rId15"/>
    <p:sldId id="275" r:id="rId16"/>
    <p:sldId id="268" r:id="rId17"/>
    <p:sldId id="292" r:id="rId18"/>
    <p:sldId id="291" r:id="rId19"/>
    <p:sldId id="277" r:id="rId20"/>
    <p:sldId id="262" r:id="rId21"/>
    <p:sldId id="269" r:id="rId22"/>
    <p:sldId id="270" r:id="rId23"/>
    <p:sldId id="293" r:id="rId24"/>
    <p:sldId id="263" r:id="rId25"/>
    <p:sldId id="271" r:id="rId26"/>
    <p:sldId id="272" r:id="rId27"/>
    <p:sldId id="286" r:id="rId28"/>
    <p:sldId id="284" r:id="rId29"/>
    <p:sldId id="294" r:id="rId30"/>
    <p:sldId id="287" r:id="rId31"/>
    <p:sldId id="289" r:id="rId32"/>
    <p:sldId id="273" r:id="rId33"/>
    <p:sldId id="274" r:id="rId34"/>
    <p:sldId id="278" r:id="rId35"/>
    <p:sldId id="265" r:id="rId36"/>
    <p:sldId id="28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291" autoAdjust="0"/>
  </p:normalViewPr>
  <p:slideViewPr>
    <p:cSldViewPr snapToGrid="0">
      <p:cViewPr varScale="1">
        <p:scale>
          <a:sx n="74" d="100"/>
          <a:sy n="74" d="100"/>
        </p:scale>
        <p:origin x="4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91F3A1-BB16-46C1-BE95-E046F026E565}" type="datetimeFigureOut">
              <a:rPr lang="en-US" smtClean="0"/>
              <a:t>1/23/2026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3871E4-4C59-49EE-8775-C52043517EB4}" type="slidenum">
              <a:rPr lang="en-US" smtClean="0"/>
              <a:t>‹#›</a:t>
            </a:fld>
            <a:endParaRPr lang="en-US"/>
          </a:p>
        </p:txBody>
      </p:sp>
    </p:spTree>
    <p:extLst>
      <p:ext uri="{BB962C8B-B14F-4D97-AF65-F5344CB8AC3E}">
        <p14:creationId xmlns:p14="http://schemas.microsoft.com/office/powerpoint/2010/main" val="2858568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3871E4-4C59-49EE-8775-C52043517EB4}" type="slidenum">
              <a:rPr lang="en-US" smtClean="0"/>
              <a:t>36</a:t>
            </a:fld>
            <a:endParaRPr lang="en-US"/>
          </a:p>
        </p:txBody>
      </p:sp>
    </p:spTree>
    <p:extLst>
      <p:ext uri="{BB962C8B-B14F-4D97-AF65-F5344CB8AC3E}">
        <p14:creationId xmlns:p14="http://schemas.microsoft.com/office/powerpoint/2010/main" val="4040011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1/23/2026</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slide" Target="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eylontoday.lk/news/all-forests-matter" TargetMode="External"/><Relationship Id="rId7" Type="http://schemas.openxmlformats.org/officeDocument/2006/relationships/hyperlink" Target="http://www.themorning.lk/controversial-5-2001-circular-exploring-the-ripple-effect/" TargetMode="Externa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hyperlink" Target="https://rainforests.mongabay.com/deforestation/forest-information-archive/Sri_Lanka.htm" TargetMode="External"/><Relationship Id="rId5" Type="http://schemas.openxmlformats.org/officeDocument/2006/relationships/hyperlink" Target="https://www.newsfirst.lk/2019/04/14/red-alert-by-mother-nature-sl-forest-density-reduced-from-85-to-16-5/" TargetMode="External"/><Relationship Id="rId4" Type="http://schemas.openxmlformats.org/officeDocument/2006/relationships/hyperlink" Target="https://redd.unfccc.int/files/sri_lanka___s_forest_reference_level_submission_to_the_unfccc-06jan2017.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blogs.scientificamerican.com/observations/we-have-no-reason-to-believe-5g-is-safe/" TargetMode="External"/><Relationship Id="rId3" Type="http://schemas.openxmlformats.org/officeDocument/2006/relationships/hyperlink" Target="https://app.croneri.co.uk/topics/environmental-impact-assessment-environmental-aspects-and-impacts/how-carry-out-environmental" TargetMode="External"/><Relationship Id="rId7" Type="http://schemas.openxmlformats.org/officeDocument/2006/relationships/hyperlink" Target="https://www.cnet.com/news/5g-phones-and-your-health-what-you-need-to-know/" TargetMode="External"/><Relationship Id="rId2" Type="http://schemas.openxmlformats.org/officeDocument/2006/relationships/hyperlink" Target="http://www.cea.lk/web/index.php/en/environmental-impact-assessment-eia-procedure-in-sri-lanka" TargetMode="External"/><Relationship Id="rId1" Type="http://schemas.openxmlformats.org/officeDocument/2006/relationships/slideLayout" Target="../slideLayouts/slideLayout2.xml"/><Relationship Id="rId6" Type="http://schemas.openxmlformats.org/officeDocument/2006/relationships/hyperlink" Target="https://groundviews.org/2017/10/12/the-dark-side-of-norochcholai/" TargetMode="External"/><Relationship Id="rId11" Type="http://schemas.openxmlformats.org/officeDocument/2006/relationships/hyperlink" Target="https://www.quora.com/What-are-the-main-types-of-environmental-pollution" TargetMode="External"/><Relationship Id="rId5" Type="http://schemas.openxmlformats.org/officeDocument/2006/relationships/hyperlink" Target="https://efl.lk/portfolio/norochcholai-coal-power-plant/" TargetMode="External"/><Relationship Id="rId10" Type="http://schemas.openxmlformats.org/officeDocument/2006/relationships/hyperlink" Target="https://www.kqed.org/quest/64341/nonrenewable-and-renewable-energy-resources-2" TargetMode="External"/><Relationship Id="rId4" Type="http://schemas.openxmlformats.org/officeDocument/2006/relationships/hyperlink" Target="http://www.cea.lk/web/en/acts-regulations" TargetMode="External"/><Relationship Id="rId9" Type="http://schemas.openxmlformats.org/officeDocument/2006/relationships/hyperlink" Target="https://htodd5.wixsite.com/hannahsweb/single-post/2015/10/29/The-FOUR-TYPES-OF-NATURAL-RESOURC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314325"/>
            <a:ext cx="8689976" cy="3495673"/>
          </a:xfrm>
        </p:spPr>
        <p:txBody>
          <a:bodyPr/>
          <a:lstStyle/>
          <a:p>
            <a:r>
              <a:rPr lang="en-US" dirty="0"/>
              <a:t>PROFESSIONAL ETHICS  CE 3142</a:t>
            </a:r>
            <a:br>
              <a:rPr lang="en-US" dirty="0"/>
            </a:br>
            <a:r>
              <a:rPr lang="en-US" dirty="0"/>
              <a:t/>
            </a:r>
            <a:br>
              <a:rPr lang="en-US" dirty="0"/>
            </a:br>
            <a:r>
              <a:rPr lang="en-US" dirty="0"/>
              <a:t/>
            </a:r>
            <a:br>
              <a:rPr lang="en-US" dirty="0"/>
            </a:br>
            <a:r>
              <a:rPr lang="en-US" dirty="0"/>
              <a:t>ENGINEERS AND THE ENVIRONMENT</a:t>
            </a:r>
          </a:p>
        </p:txBody>
      </p:sp>
      <p:sp>
        <p:nvSpPr>
          <p:cNvPr id="3" name="Subtitle 2"/>
          <p:cNvSpPr>
            <a:spLocks noGrp="1"/>
          </p:cNvSpPr>
          <p:nvPr>
            <p:ph type="subTitle" idx="1"/>
          </p:nvPr>
        </p:nvSpPr>
        <p:spPr>
          <a:xfrm>
            <a:off x="1751012" y="4400550"/>
            <a:ext cx="8689976" cy="1643063"/>
          </a:xfrm>
        </p:spPr>
        <p:txBody>
          <a:bodyPr>
            <a:normAutofit fontScale="85000" lnSpcReduction="10000"/>
          </a:bodyPr>
          <a:lstStyle/>
          <a:p>
            <a:r>
              <a:rPr lang="en-US" sz="3300" b="1" dirty="0"/>
              <a:t>THE SIR JOHN KOTHELAWELA DEFENCE UNIVERSITY</a:t>
            </a:r>
            <a:br>
              <a:rPr lang="en-US" sz="3300" b="1" dirty="0"/>
            </a:br>
            <a:endParaRPr lang="en-US" sz="3300" b="1" dirty="0"/>
          </a:p>
          <a:p>
            <a:r>
              <a:rPr lang="en-US" sz="3300" dirty="0">
                <a:latin typeface="Calibri" panose="020F0502020204030204" pitchFamily="34" charset="0"/>
                <a:cs typeface="Calibri" panose="020F0502020204030204" pitchFamily="34" charset="0"/>
              </a:rPr>
              <a:t>22</a:t>
            </a:r>
            <a:r>
              <a:rPr lang="en-US" sz="3300" baseline="30000" dirty="0">
                <a:latin typeface="Calibri" panose="020F0502020204030204" pitchFamily="34" charset="0"/>
                <a:cs typeface="Calibri" panose="020F0502020204030204" pitchFamily="34" charset="0"/>
              </a:rPr>
              <a:t>nd</a:t>
            </a:r>
            <a:r>
              <a:rPr lang="en-US" sz="3300" dirty="0">
                <a:latin typeface="Calibri" panose="020F0502020204030204" pitchFamily="34" charset="0"/>
                <a:cs typeface="Calibri" panose="020F0502020204030204" pitchFamily="34" charset="0"/>
              </a:rPr>
              <a:t>  MARCH  2024</a:t>
            </a:r>
          </a:p>
          <a:p>
            <a:endParaRPr lang="en-US" sz="3300" dirty="0"/>
          </a:p>
          <a:p>
            <a:endParaRPr lang="en-US" dirty="0"/>
          </a:p>
        </p:txBody>
      </p:sp>
    </p:spTree>
    <p:extLst>
      <p:ext uri="{BB962C8B-B14F-4D97-AF65-F5344CB8AC3E}">
        <p14:creationId xmlns:p14="http://schemas.microsoft.com/office/powerpoint/2010/main" val="3302979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61317"/>
            <a:ext cx="10364451" cy="1596177"/>
          </a:xfrm>
        </p:spPr>
        <p:txBody>
          <a:bodyPr>
            <a:normAutofit/>
          </a:bodyPr>
          <a:lstStyle/>
          <a:p>
            <a:r>
              <a:rPr lang="en-US" sz="3200" b="1" dirty="0" err="1"/>
              <a:t>iesl</a:t>
            </a:r>
            <a:r>
              <a:rPr lang="en-US" sz="3200" b="1" dirty="0"/>
              <a:t> code of ethics</a:t>
            </a:r>
            <a:br>
              <a:rPr lang="en-US" sz="3200" b="1" dirty="0"/>
            </a:br>
            <a:r>
              <a:rPr lang="en-US" sz="3200" b="1" dirty="0"/>
              <a:t>clause 3 - environment</a:t>
            </a:r>
            <a:br>
              <a:rPr lang="en-US" sz="3200" b="1" dirty="0"/>
            </a:br>
            <a:endParaRPr lang="en-US" sz="3200" dirty="0"/>
          </a:p>
        </p:txBody>
      </p:sp>
      <p:sp>
        <p:nvSpPr>
          <p:cNvPr id="3" name="Content Placeholder 2"/>
          <p:cNvSpPr>
            <a:spLocks noGrp="1"/>
          </p:cNvSpPr>
          <p:nvPr>
            <p:ph sz="quarter" idx="13"/>
          </p:nvPr>
        </p:nvSpPr>
        <p:spPr>
          <a:xfrm>
            <a:off x="800100" y="1471614"/>
            <a:ext cx="10987088" cy="5057774"/>
          </a:xfrm>
        </p:spPr>
        <p:txBody>
          <a:bodyPr>
            <a:normAutofit lnSpcReduction="10000"/>
          </a:bodyPr>
          <a:lstStyle/>
          <a:p>
            <a:pPr marL="0" indent="0">
              <a:buNone/>
            </a:pPr>
            <a:r>
              <a:rPr lang="en-US" sz="2800" b="1" dirty="0">
                <a:solidFill>
                  <a:srgbClr val="000099"/>
                </a:solidFill>
              </a:rPr>
              <a:t>rule 3.2</a:t>
            </a:r>
          </a:p>
          <a:p>
            <a:pPr marL="0" indent="0">
              <a:buNone/>
            </a:pPr>
            <a:r>
              <a:rPr lang="en-US" sz="2800" dirty="0"/>
              <a:t>shall consider theoretical, legislative, regulatory and policy aspects of environmental protection and sustainable management of the available resources</a:t>
            </a:r>
            <a:r>
              <a:rPr lang="en-US" sz="2800" dirty="0">
                <a:solidFill>
                  <a:srgbClr val="7030A0"/>
                </a:solidFill>
              </a:rPr>
              <a:t>. </a:t>
            </a:r>
            <a:r>
              <a:rPr lang="en-US" sz="2800" b="1" dirty="0">
                <a:solidFill>
                  <a:srgbClr val="7030A0"/>
                </a:solidFill>
              </a:rPr>
              <a:t>{Environmental laws}</a:t>
            </a:r>
          </a:p>
          <a:p>
            <a:pPr marL="0" indent="0">
              <a:buNone/>
            </a:pPr>
            <a:endParaRPr lang="en-US" sz="2200" b="1" dirty="0">
              <a:solidFill>
                <a:srgbClr val="C00000"/>
              </a:solidFill>
            </a:endParaRPr>
          </a:p>
          <a:p>
            <a:pPr marL="0" indent="0">
              <a:buNone/>
            </a:pPr>
            <a:r>
              <a:rPr lang="en-US" sz="2200" b="1" dirty="0">
                <a:solidFill>
                  <a:srgbClr val="C00000"/>
                </a:solidFill>
              </a:rPr>
              <a:t>the National Environmental Act, Act No. 47 of 1980. </a:t>
            </a:r>
          </a:p>
          <a:p>
            <a:pPr marL="0" indent="0">
              <a:buNone/>
            </a:pPr>
            <a:r>
              <a:rPr lang="en-US" sz="2200" dirty="0"/>
              <a:t>AN ACT TO ESTABLISH A CENTRAL ENVIRONMENTAL AUTHORITY TO MAKE PROVISION WITH RESPECT TO THE POWERS, FUNCTIONS AND DUTIES OF THAT AUTHORITY ; AND TO MAKE PROVISION FOR THE PROTECTION AND MANAGEMENT OF THE ENVIRONMENT AND FOR MATTERS CONNECTED THEREWITH OR INCIDENTAL THERETO. </a:t>
            </a:r>
            <a:endParaRPr lang="en-US" sz="2200" b="1" dirty="0">
              <a:solidFill>
                <a:srgbClr val="7030A0"/>
              </a:solidFill>
            </a:endParaRPr>
          </a:p>
        </p:txBody>
      </p:sp>
    </p:spTree>
    <p:extLst>
      <p:ext uri="{BB962C8B-B14F-4D97-AF65-F5344CB8AC3E}">
        <p14:creationId xmlns:p14="http://schemas.microsoft.com/office/powerpoint/2010/main" val="13661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71452"/>
            <a:ext cx="10364451" cy="1143000"/>
          </a:xfrm>
        </p:spPr>
        <p:txBody>
          <a:bodyPr>
            <a:normAutofit fontScale="90000"/>
          </a:bodyPr>
          <a:lstStyle/>
          <a:p>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913773" y="1128714"/>
            <a:ext cx="10773401" cy="5729286"/>
          </a:xfrm>
        </p:spPr>
        <p:txBody>
          <a:bodyPr>
            <a:normAutofit/>
          </a:bodyPr>
          <a:lstStyle/>
          <a:p>
            <a:r>
              <a:rPr lang="en-US" sz="2400" b="1" dirty="0">
                <a:solidFill>
                  <a:srgbClr val="002060"/>
                </a:solidFill>
              </a:rPr>
              <a:t>Regulations :</a:t>
            </a:r>
          </a:p>
          <a:p>
            <a:pPr marL="0" indent="0">
              <a:spcBef>
                <a:spcPts val="600"/>
              </a:spcBef>
              <a:buNone/>
            </a:pPr>
            <a:r>
              <a:rPr lang="en-US" dirty="0"/>
              <a:t>1. order published under the Gazette Notification No. 1533/16 dated 25.01.2008</a:t>
            </a:r>
          </a:p>
          <a:p>
            <a:pPr marL="0" indent="0">
              <a:spcBef>
                <a:spcPts val="600"/>
              </a:spcBef>
              <a:buNone/>
            </a:pPr>
            <a:r>
              <a:rPr lang="en-US" dirty="0"/>
              <a:t>(Re: Environmental Protection License Prescribed Activities)</a:t>
            </a:r>
          </a:p>
          <a:p>
            <a:pPr marL="0" indent="0">
              <a:buNone/>
            </a:pPr>
            <a:r>
              <a:rPr lang="en-US" dirty="0"/>
              <a:t>the activities set out in the Schedule hereto as activities for which a License is required under the aforesaid section being activities which involves or results in </a:t>
            </a:r>
            <a:r>
              <a:rPr lang="en-US" b="1" dirty="0">
                <a:solidFill>
                  <a:srgbClr val="FF0000"/>
                </a:solidFill>
              </a:rPr>
              <a:t>discharging, depositing or emitting waste into the environment causing pollution.</a:t>
            </a:r>
          </a:p>
          <a:p>
            <a:pPr>
              <a:buFont typeface="Wingdings" panose="05000000000000000000" pitchFamily="2" charset="2"/>
              <a:buChar char="§"/>
            </a:pPr>
            <a:r>
              <a:rPr lang="en-US" cap="none" dirty="0"/>
              <a:t>This includes around 140 industries, such as Healthcare services, Vehicle service stations, Food manufacturing and processing industries, Paper and pulp industries, etc.</a:t>
            </a:r>
          </a:p>
          <a:p>
            <a:pPr marL="0" indent="0">
              <a:spcBef>
                <a:spcPts val="600"/>
              </a:spcBef>
              <a:buNone/>
            </a:pPr>
            <a:r>
              <a:rPr lang="en-US" dirty="0"/>
              <a:t>2. Environmental Protection &amp; QUALITY</a:t>
            </a:r>
          </a:p>
          <a:p>
            <a:pPr marL="0" indent="0">
              <a:spcBef>
                <a:spcPts val="600"/>
              </a:spcBef>
              <a:buNone/>
            </a:pPr>
            <a:r>
              <a:rPr lang="en-US" dirty="0"/>
              <a:t>3. AIR QUALITY</a:t>
            </a:r>
          </a:p>
          <a:p>
            <a:pPr marL="0" indent="0">
              <a:spcBef>
                <a:spcPts val="600"/>
              </a:spcBef>
              <a:buNone/>
            </a:pPr>
            <a:r>
              <a:rPr lang="en-US" dirty="0"/>
              <a:t>4. NOISE </a:t>
            </a:r>
          </a:p>
          <a:p>
            <a:pPr marL="0" indent="0">
              <a:spcBef>
                <a:spcPts val="600"/>
              </a:spcBef>
              <a:buNone/>
            </a:pPr>
            <a:r>
              <a:rPr lang="en-US" dirty="0"/>
              <a:t>5. AMBIENT WATER QUALITY</a:t>
            </a:r>
          </a:p>
          <a:p>
            <a:pPr marL="0" indent="0">
              <a:spcBef>
                <a:spcPts val="600"/>
              </a:spcBef>
              <a:buNone/>
            </a:pPr>
            <a:r>
              <a:rPr lang="en-US" dirty="0"/>
              <a:t>6. WASTE MANAGEMENT</a:t>
            </a:r>
          </a:p>
          <a:p>
            <a:pPr marL="0" indent="0">
              <a:spcBef>
                <a:spcPts val="600"/>
              </a:spcBef>
              <a:buNone/>
            </a:pPr>
            <a:endParaRPr lang="en-US" cap="none" dirty="0"/>
          </a:p>
        </p:txBody>
      </p:sp>
    </p:spTree>
    <p:extLst>
      <p:ext uri="{BB962C8B-B14F-4D97-AF65-F5344CB8AC3E}">
        <p14:creationId xmlns:p14="http://schemas.microsoft.com/office/powerpoint/2010/main" val="395100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1000"/>
                                        <p:tgtEl>
                                          <p:spTgt spid="3">
                                            <p:txEl>
                                              <p:pRg st="6" end="6"/>
                                            </p:txEl>
                                          </p:spTgt>
                                        </p:tgtEl>
                                      </p:cBhvr>
                                    </p:animEffect>
                                    <p:anim calcmode="lin" valueType="num">
                                      <p:cBhvr>
                                        <p:cTn id="1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1000"/>
                                        <p:tgtEl>
                                          <p:spTgt spid="3">
                                            <p:txEl>
                                              <p:pRg st="7" end="7"/>
                                            </p:txEl>
                                          </p:spTgt>
                                        </p:tgtEl>
                                      </p:cBhvr>
                                    </p:animEffect>
                                    <p:anim calcmode="lin" valueType="num">
                                      <p:cBhvr>
                                        <p:cTn id="1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1000"/>
                                        <p:tgtEl>
                                          <p:spTgt spid="3">
                                            <p:txEl>
                                              <p:pRg st="8" end="8"/>
                                            </p:txEl>
                                          </p:spTgt>
                                        </p:tgtEl>
                                      </p:cBhvr>
                                    </p:animEffect>
                                    <p:anim calcmode="lin" valueType="num">
                                      <p:cBhvr>
                                        <p:cTn id="2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1000"/>
                                        <p:tgtEl>
                                          <p:spTgt spid="3">
                                            <p:txEl>
                                              <p:pRg st="9" end="9"/>
                                            </p:txEl>
                                          </p:spTgt>
                                        </p:tgtEl>
                                      </p:cBhvr>
                                    </p:animEffect>
                                    <p:anim calcmode="lin" valueType="num">
                                      <p:cBhvr>
                                        <p:cTn id="2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47029"/>
            <a:ext cx="10364451" cy="1596177"/>
          </a:xfrm>
        </p:spPr>
        <p:txBody>
          <a:bodyPr/>
          <a:lstStyle/>
          <a:p>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913774" y="1500188"/>
            <a:ext cx="10916276" cy="5143500"/>
          </a:xfrm>
        </p:spPr>
        <p:txBody>
          <a:bodyPr>
            <a:normAutofit/>
          </a:bodyPr>
          <a:lstStyle/>
          <a:p>
            <a:pPr marL="342906" indent="-342906" defTabSz="457207">
              <a:lnSpc>
                <a:spcPct val="80000"/>
              </a:lnSpc>
              <a:buClr>
                <a:schemeClr val="bg2">
                  <a:lumMod val="40000"/>
                  <a:lumOff val="60000"/>
                </a:schemeClr>
              </a:buClr>
              <a:buFont typeface="Wingdings 3" charset="2"/>
              <a:buChar char=""/>
              <a:defRPr/>
            </a:pPr>
            <a:r>
              <a:rPr lang="en-US" sz="2800" b="1" dirty="0">
                <a:solidFill>
                  <a:srgbClr val="000099"/>
                </a:solidFill>
              </a:rPr>
              <a:t>rule 3.3</a:t>
            </a:r>
          </a:p>
          <a:p>
            <a:pPr marL="342906" indent="-342906" defTabSz="457207">
              <a:lnSpc>
                <a:spcPct val="80000"/>
              </a:lnSpc>
              <a:buClr>
                <a:schemeClr val="bg2">
                  <a:lumMod val="40000"/>
                  <a:lumOff val="60000"/>
                </a:schemeClr>
              </a:buClr>
              <a:buFont typeface="Wingdings 3" charset="2"/>
              <a:buChar char=""/>
              <a:defRPr/>
            </a:pPr>
            <a:r>
              <a:rPr lang="en-US" sz="2800" dirty="0"/>
              <a:t>Shall work in close co-operation with members of other professions and disciplines on achieving sustainable development </a:t>
            </a:r>
            <a:r>
              <a:rPr lang="en-US" sz="2800" b="1" dirty="0">
                <a:solidFill>
                  <a:srgbClr val="7030A0"/>
                </a:solidFill>
              </a:rPr>
              <a:t>{CO-OPERATION}</a:t>
            </a:r>
          </a:p>
          <a:p>
            <a:pPr marL="342906" indent="-342906" defTabSz="457207">
              <a:lnSpc>
                <a:spcPct val="80000"/>
              </a:lnSpc>
              <a:buClr>
                <a:schemeClr val="bg2">
                  <a:lumMod val="40000"/>
                  <a:lumOff val="60000"/>
                </a:schemeClr>
              </a:buClr>
              <a:buFont typeface="Wingdings 3" charset="2"/>
              <a:buChar char=""/>
              <a:defRPr/>
            </a:pPr>
            <a:r>
              <a:rPr lang="en-US" sz="2200" cap="none" dirty="0"/>
              <a:t>Large infrastructure development projects such as power generation and distribution, irrigation, highway construction, etc. though basically engineering in concept, involve the expertise of many other disciplines</a:t>
            </a:r>
          </a:p>
          <a:p>
            <a:pPr marL="342906" indent="-342906" defTabSz="457207">
              <a:lnSpc>
                <a:spcPct val="80000"/>
              </a:lnSpc>
              <a:buClr>
                <a:schemeClr val="bg2">
                  <a:lumMod val="40000"/>
                  <a:lumOff val="60000"/>
                </a:schemeClr>
              </a:buClr>
              <a:buFont typeface="Wingdings 3" charset="2"/>
              <a:buChar char=""/>
              <a:defRPr/>
            </a:pPr>
            <a:r>
              <a:rPr lang="en-US" sz="2200" cap="none" dirty="0"/>
              <a:t>While the core Engineering team is there to address technical issues for the preparation of the EIA, the inputs of other professionals such as Environmentalist, Sociologist, Geologist, Economist, Gender Specialist, Agriculturist, etc. are also required. </a:t>
            </a:r>
          </a:p>
          <a:p>
            <a:pPr marL="342906" indent="-342906" defTabSz="457207">
              <a:lnSpc>
                <a:spcPct val="80000"/>
              </a:lnSpc>
              <a:buClr>
                <a:schemeClr val="bg2">
                  <a:lumMod val="40000"/>
                  <a:lumOff val="60000"/>
                </a:schemeClr>
              </a:buClr>
              <a:buFont typeface="Wingdings 3" charset="2"/>
              <a:buChar char=""/>
              <a:defRPr/>
            </a:pPr>
            <a:r>
              <a:rPr lang="en-US" sz="2200" cap="none" dirty="0"/>
              <a:t>Hence the Engineers have to work in close co-operation with the other Professional, if the EIA is to address all major project activities that could have an adverse effect on the project area,  both environmentally and socially </a:t>
            </a:r>
            <a:endParaRPr lang="en-US" sz="2800" dirty="0"/>
          </a:p>
          <a:p>
            <a:pPr marL="342906" indent="-342906" defTabSz="457207">
              <a:lnSpc>
                <a:spcPct val="80000"/>
              </a:lnSpc>
              <a:buClr>
                <a:schemeClr val="bg2">
                  <a:lumMod val="40000"/>
                  <a:lumOff val="60000"/>
                </a:schemeClr>
              </a:buClr>
              <a:buFont typeface="Wingdings 3" charset="2"/>
              <a:buChar char=""/>
              <a:defRPr/>
            </a:pPr>
            <a:endParaRPr lang="en-US" sz="1600" dirty="0"/>
          </a:p>
          <a:p>
            <a:endParaRPr lang="en-US" dirty="0"/>
          </a:p>
        </p:txBody>
      </p:sp>
    </p:spTree>
    <p:extLst>
      <p:ext uri="{BB962C8B-B14F-4D97-AF65-F5344CB8AC3E}">
        <p14:creationId xmlns:p14="http://schemas.microsoft.com/office/powerpoint/2010/main" val="245916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47030"/>
            <a:ext cx="10364451" cy="1596177"/>
          </a:xfrm>
        </p:spPr>
        <p:txBody>
          <a:bodyPr/>
          <a:lstStyle/>
          <a:p>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913774" y="1528764"/>
            <a:ext cx="10363826" cy="4262436"/>
          </a:xfrm>
        </p:spPr>
        <p:txBody>
          <a:bodyPr/>
          <a:lstStyle/>
          <a:p>
            <a:pPr marL="0" indent="0">
              <a:buNone/>
            </a:pPr>
            <a:r>
              <a:rPr lang="en-US" sz="2800" b="1" dirty="0">
                <a:solidFill>
                  <a:srgbClr val="000099"/>
                </a:solidFill>
              </a:rPr>
              <a:t>rule 3.4</a:t>
            </a:r>
          </a:p>
          <a:p>
            <a:pPr marL="0" indent="0">
              <a:buNone/>
            </a:pPr>
            <a:r>
              <a:rPr lang="en-US" sz="2800" dirty="0"/>
              <a:t>shall critically analyze how the proposed project or the application of technology relates to sustainability considerations. </a:t>
            </a:r>
            <a:r>
              <a:rPr lang="en-US" sz="2800" b="1" dirty="0">
                <a:solidFill>
                  <a:srgbClr val="7030A0"/>
                </a:solidFill>
              </a:rPr>
              <a:t>{ENVIRONMENTAL PROTECTION}</a:t>
            </a:r>
            <a:endParaRPr lang="en-US" sz="2800" dirty="0">
              <a:solidFill>
                <a:srgbClr val="7030A0"/>
              </a:solidFill>
            </a:endParaRPr>
          </a:p>
          <a:p>
            <a:r>
              <a:rPr lang="en-US" sz="2400" dirty="0"/>
              <a:t>When new technologies are to be introduced, it is very important that the engineers involved in the initial designs ensure that the processes involved </a:t>
            </a:r>
            <a:r>
              <a:rPr lang="en-US" sz="2400" b="1" dirty="0">
                <a:solidFill>
                  <a:srgbClr val="FF0000"/>
                </a:solidFill>
              </a:rPr>
              <a:t>do not </a:t>
            </a:r>
            <a:r>
              <a:rPr lang="en-US" sz="2400" dirty="0"/>
              <a:t>adversely impact on the </a:t>
            </a:r>
            <a:r>
              <a:rPr lang="en-US" sz="2400" b="1" dirty="0">
                <a:solidFill>
                  <a:schemeClr val="accent5">
                    <a:lumMod val="75000"/>
                  </a:schemeClr>
                </a:solidFill>
              </a:rPr>
              <a:t>environment </a:t>
            </a:r>
            <a:r>
              <a:rPr lang="en-US" sz="2400" dirty="0"/>
              <a:t>and </a:t>
            </a:r>
            <a:r>
              <a:rPr lang="en-US" sz="2400" b="1" dirty="0">
                <a:solidFill>
                  <a:schemeClr val="accent5">
                    <a:lumMod val="75000"/>
                  </a:schemeClr>
                </a:solidFill>
              </a:rPr>
              <a:t>health and safety of the public </a:t>
            </a:r>
          </a:p>
        </p:txBody>
      </p:sp>
    </p:spTree>
    <p:extLst>
      <p:ext uri="{BB962C8B-B14F-4D97-AF65-F5344CB8AC3E}">
        <p14:creationId xmlns:p14="http://schemas.microsoft.com/office/powerpoint/2010/main" val="315363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4294967295"/>
          </p:nvPr>
        </p:nvPicPr>
        <p:blipFill>
          <a:blip r:embed="rId2" cstate="screen">
            <a:extLst>
              <a:ext uri="{28A0092B-C50C-407E-A947-70E740481C1C}">
                <a14:useLocalDpi xmlns:a14="http://schemas.microsoft.com/office/drawing/2010/main"/>
              </a:ext>
            </a:extLst>
          </a:blip>
          <a:stretch>
            <a:fillRect/>
          </a:stretch>
        </p:blipFill>
        <p:spPr>
          <a:xfrm>
            <a:off x="620713" y="702484"/>
            <a:ext cx="5137150" cy="3424237"/>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77000" y="702485"/>
            <a:ext cx="4995862" cy="3424237"/>
          </a:xfrm>
          <a:prstGeom prst="rect">
            <a:avLst/>
          </a:prstGeom>
        </p:spPr>
      </p:pic>
      <p:sp>
        <p:nvSpPr>
          <p:cNvPr id="6" name="Rectangle 5"/>
          <p:cNvSpPr/>
          <p:nvPr/>
        </p:nvSpPr>
        <p:spPr>
          <a:xfrm>
            <a:off x="528638" y="4010056"/>
            <a:ext cx="10644188" cy="646331"/>
          </a:xfrm>
          <a:prstGeom prst="rect">
            <a:avLst/>
          </a:prstGeom>
        </p:spPr>
        <p:txBody>
          <a:bodyPr wrap="square">
            <a:spAutoFit/>
          </a:bodyPr>
          <a:lstStyle/>
          <a:p>
            <a:endParaRPr lang="en-US" dirty="0"/>
          </a:p>
          <a:p>
            <a:endParaRPr lang="en-US" dirty="0"/>
          </a:p>
        </p:txBody>
      </p:sp>
      <p:sp>
        <p:nvSpPr>
          <p:cNvPr id="7" name="Rectangle 6"/>
          <p:cNvSpPr/>
          <p:nvPr/>
        </p:nvSpPr>
        <p:spPr>
          <a:xfrm>
            <a:off x="620713" y="4510118"/>
            <a:ext cx="10901363" cy="2123658"/>
          </a:xfrm>
          <a:prstGeom prst="rect">
            <a:avLst/>
          </a:prstGeom>
        </p:spPr>
        <p:txBody>
          <a:bodyPr wrap="square">
            <a:spAutoFit/>
          </a:bodyPr>
          <a:lstStyle/>
          <a:p>
            <a:r>
              <a:rPr lang="en-US" sz="2200" dirty="0"/>
              <a:t>The </a:t>
            </a:r>
            <a:r>
              <a:rPr lang="en-US" sz="2200" dirty="0" err="1"/>
              <a:t>Lakvijaya</a:t>
            </a:r>
            <a:r>
              <a:rPr lang="en-US" sz="2200" dirty="0"/>
              <a:t> Coal Power Plant, more commonly known as the </a:t>
            </a:r>
            <a:r>
              <a:rPr lang="en-US" sz="2200" dirty="0" err="1"/>
              <a:t>Norochcholai</a:t>
            </a:r>
            <a:r>
              <a:rPr lang="en-US" sz="2200" dirty="0"/>
              <a:t> Coal Power Plant (NCPP) is located in the village of </a:t>
            </a:r>
            <a:r>
              <a:rPr lang="en-US" sz="2200" dirty="0" err="1"/>
              <a:t>Narakkalli</a:t>
            </a:r>
            <a:r>
              <a:rPr lang="en-US" sz="2200" dirty="0"/>
              <a:t> and </a:t>
            </a:r>
            <a:r>
              <a:rPr lang="en-US" sz="2200" dirty="0" err="1"/>
              <a:t>Penaiyadi</a:t>
            </a:r>
            <a:r>
              <a:rPr lang="en-US" sz="2200" dirty="0"/>
              <a:t> near </a:t>
            </a:r>
            <a:r>
              <a:rPr lang="en-US" sz="2200" dirty="0" err="1"/>
              <a:t>Norochcholai</a:t>
            </a:r>
            <a:r>
              <a:rPr lang="en-US" sz="2200" dirty="0"/>
              <a:t>, within </a:t>
            </a:r>
            <a:r>
              <a:rPr lang="en-US" sz="2200" dirty="0" err="1"/>
              <a:t>Puttalam</a:t>
            </a:r>
            <a:r>
              <a:rPr lang="en-US" sz="2200" dirty="0"/>
              <a:t> District, on the West Coast of the </a:t>
            </a:r>
            <a:r>
              <a:rPr lang="en-US" sz="2200" dirty="0" err="1"/>
              <a:t>Kalpitiya</a:t>
            </a:r>
            <a:r>
              <a:rPr lang="en-US" sz="2200" dirty="0"/>
              <a:t> Peninsula. The power plant was proposed by the Ceylon Electricity Board (CEB) in 1995 and the construction of the facility began in 2007. It was constructed in 3 phases and completed by September 2014, with a total power generation of 900 MW. </a:t>
            </a:r>
          </a:p>
        </p:txBody>
      </p:sp>
      <p:sp>
        <p:nvSpPr>
          <p:cNvPr id="8" name="Rectangle 7"/>
          <p:cNvSpPr/>
          <p:nvPr/>
        </p:nvSpPr>
        <p:spPr>
          <a:xfrm>
            <a:off x="3643314" y="88255"/>
            <a:ext cx="5057774" cy="523220"/>
          </a:xfrm>
          <a:prstGeom prst="rect">
            <a:avLst/>
          </a:prstGeom>
        </p:spPr>
        <p:txBody>
          <a:bodyPr wrap="square">
            <a:spAutoFit/>
          </a:bodyPr>
          <a:lstStyle/>
          <a:p>
            <a:r>
              <a:rPr lang="en-US" sz="2800" b="1" dirty="0" err="1"/>
              <a:t>Norochcholai</a:t>
            </a:r>
            <a:r>
              <a:rPr lang="en-US" sz="2800" b="1" dirty="0"/>
              <a:t> Coal Power Plant </a:t>
            </a:r>
          </a:p>
        </p:txBody>
      </p:sp>
    </p:spTree>
    <p:extLst>
      <p:ext uri="{BB962C8B-B14F-4D97-AF65-F5344CB8AC3E}">
        <p14:creationId xmlns:p14="http://schemas.microsoft.com/office/powerpoint/2010/main" val="3250375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85751"/>
            <a:ext cx="10364451" cy="757238"/>
          </a:xfrm>
        </p:spPr>
        <p:txBody>
          <a:bodyPr>
            <a:normAutofit/>
          </a:bodyPr>
          <a:lstStyle/>
          <a:p>
            <a:r>
              <a:rPr lang="en-US" dirty="0" err="1"/>
              <a:t>Norochcholai</a:t>
            </a:r>
            <a:r>
              <a:rPr lang="en-US" dirty="0"/>
              <a:t> Coal Power Plant</a:t>
            </a:r>
          </a:p>
        </p:txBody>
      </p:sp>
      <p:sp>
        <p:nvSpPr>
          <p:cNvPr id="3" name="Content Placeholder 2"/>
          <p:cNvSpPr>
            <a:spLocks noGrp="1"/>
          </p:cNvSpPr>
          <p:nvPr>
            <p:ph sz="quarter" idx="13"/>
          </p:nvPr>
        </p:nvSpPr>
        <p:spPr>
          <a:xfrm>
            <a:off x="913775" y="1295529"/>
            <a:ext cx="10363826" cy="5562471"/>
          </a:xfrm>
        </p:spPr>
        <p:txBody>
          <a:bodyPr>
            <a:normAutofit fontScale="85000" lnSpcReduction="10000"/>
          </a:bodyPr>
          <a:lstStyle/>
          <a:p>
            <a:r>
              <a:rPr lang="en-US" sz="3100" b="1" dirty="0"/>
              <a:t>Types of Pollution As A Result of Coal Power Generation</a:t>
            </a:r>
          </a:p>
          <a:p>
            <a:r>
              <a:rPr lang="en-US" sz="2900" b="1" dirty="0"/>
              <a:t>Solid Waste</a:t>
            </a:r>
          </a:p>
          <a:p>
            <a:r>
              <a:rPr lang="en-US" dirty="0"/>
              <a:t>a coal power plant releases </a:t>
            </a:r>
            <a:r>
              <a:rPr lang="en-US" dirty="0" err="1"/>
              <a:t>tonnes</a:t>
            </a:r>
            <a:r>
              <a:rPr lang="en-US" dirty="0"/>
              <a:t> of ash every day as sludge. If there is no provision for safe storage and disposal, wind-borne the particles from this sludge can lead to respiratory diseases among nearby residents. Also Harmful chemicals such as Arsenic, Chromium, Mercury and Cadmium may be present in the sludge, leading to the spread of diseases. </a:t>
            </a:r>
          </a:p>
          <a:p>
            <a:r>
              <a:rPr lang="en-US" sz="2900" b="1" dirty="0"/>
              <a:t>Cooling Water Discharge</a:t>
            </a:r>
          </a:p>
          <a:p>
            <a:r>
              <a:rPr lang="en-US" dirty="0"/>
              <a:t>Thousands of gallons of water are used in the cooling systems of coal power plants. This water is generally four to five degrees Celsius hotter than normal. Whenever this water is released into any water source, the marine life in that area will be threatened. </a:t>
            </a:r>
          </a:p>
          <a:p>
            <a:r>
              <a:rPr lang="en-US" sz="2900" b="1" dirty="0"/>
              <a:t>Waste heat</a:t>
            </a:r>
          </a:p>
          <a:p>
            <a:r>
              <a:rPr lang="en-US" dirty="0"/>
              <a:t>A considerable percentage of heat produced by thermal power plants is wasted. Above all, gas emissions of Sulphur Dioxide and Carbon Dioxide can lead to global warming and acid rain. In Sri Lanka </a:t>
            </a:r>
          </a:p>
        </p:txBody>
      </p:sp>
    </p:spTree>
    <p:extLst>
      <p:ext uri="{BB962C8B-B14F-4D97-AF65-F5344CB8AC3E}">
        <p14:creationId xmlns:p14="http://schemas.microsoft.com/office/powerpoint/2010/main" val="390899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247042"/>
            <a:ext cx="10364451" cy="1596177"/>
          </a:xfrm>
        </p:spPr>
        <p:txBody>
          <a:bodyPr/>
          <a:lstStyle/>
          <a:p>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913774" y="1538417"/>
            <a:ext cx="10744826" cy="4662358"/>
          </a:xfrm>
        </p:spPr>
        <p:txBody>
          <a:bodyPr>
            <a:normAutofit/>
          </a:bodyPr>
          <a:lstStyle/>
          <a:p>
            <a:r>
              <a:rPr lang="en-US" sz="2400" b="1" dirty="0">
                <a:solidFill>
                  <a:srgbClr val="0070C0"/>
                </a:solidFill>
              </a:rPr>
              <a:t>Extension of Norochcholai coal power plant - Putting people from THE frying pan into the fire</a:t>
            </a:r>
          </a:p>
          <a:p>
            <a:r>
              <a:rPr lang="en-US" dirty="0"/>
              <a:t>The Cabinet of Ministers at its meeting held on 24.09.2019 has granted approval to build a fourth unit of 300 MW coal power plant (CPP) at the premises of the existing 900 MW CPP at </a:t>
            </a:r>
            <a:r>
              <a:rPr lang="en-US" dirty="0" err="1"/>
              <a:t>Norochcholai</a:t>
            </a:r>
            <a:r>
              <a:rPr lang="en-US" dirty="0"/>
              <a:t>.</a:t>
            </a:r>
          </a:p>
          <a:p>
            <a:r>
              <a:rPr lang="en-US" sz="2400" b="1" dirty="0">
                <a:solidFill>
                  <a:srgbClr val="0070C0"/>
                </a:solidFill>
              </a:rPr>
              <a:t>President focuses on </a:t>
            </a:r>
            <a:r>
              <a:rPr lang="en-US" sz="2400" b="1" dirty="0" err="1">
                <a:solidFill>
                  <a:srgbClr val="0070C0"/>
                </a:solidFill>
              </a:rPr>
              <a:t>Norochcholai</a:t>
            </a:r>
            <a:r>
              <a:rPr lang="en-US" sz="2400" b="1" dirty="0">
                <a:solidFill>
                  <a:srgbClr val="0070C0"/>
                </a:solidFill>
              </a:rPr>
              <a:t> coal power plant problems</a:t>
            </a:r>
          </a:p>
          <a:p>
            <a:r>
              <a:rPr lang="en-US" dirty="0"/>
              <a:t>Instructs officials to implement project according to proper technical procedures and environmental requirements</a:t>
            </a:r>
          </a:p>
          <a:p>
            <a:r>
              <a:rPr lang="en-US" dirty="0"/>
              <a:t>Suggests permanent solutions for issues affecting people’s day-to-day lives</a:t>
            </a:r>
          </a:p>
          <a:p>
            <a:r>
              <a:rPr lang="en-US" dirty="0"/>
              <a:t>Steps taken to meet 80% of energy requirement through renewable energy by 2030</a:t>
            </a:r>
          </a:p>
        </p:txBody>
      </p:sp>
    </p:spTree>
    <p:extLst>
      <p:ext uri="{BB962C8B-B14F-4D97-AF65-F5344CB8AC3E}">
        <p14:creationId xmlns:p14="http://schemas.microsoft.com/office/powerpoint/2010/main" val="163275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D4C09E-DEF9-66DB-9F16-C6E96A311575}"/>
              </a:ext>
            </a:extLst>
          </p:cNvPr>
          <p:cNvSpPr>
            <a:spLocks noGrp="1"/>
          </p:cNvSpPr>
          <p:nvPr>
            <p:ph type="title"/>
          </p:nvPr>
        </p:nvSpPr>
        <p:spPr>
          <a:xfrm>
            <a:off x="989974" y="1"/>
            <a:ext cx="10364451" cy="1321904"/>
          </a:xfrm>
        </p:spPr>
        <p:txBody>
          <a:bodyPr/>
          <a:lstStyle/>
          <a:p>
            <a:r>
              <a:rPr lang="en-US" b="1" dirty="0" err="1"/>
              <a:t>iesl</a:t>
            </a:r>
            <a:r>
              <a:rPr lang="en-US" b="1" dirty="0"/>
              <a:t> code of ethics</a:t>
            </a:r>
            <a:br>
              <a:rPr lang="en-US" b="1" dirty="0"/>
            </a:br>
            <a:r>
              <a:rPr lang="en-US" b="1" dirty="0"/>
              <a:t>clause 3 - environment</a:t>
            </a:r>
            <a:endParaRPr lang="en-US" dirty="0"/>
          </a:p>
        </p:txBody>
      </p:sp>
      <p:sp>
        <p:nvSpPr>
          <p:cNvPr id="4" name="Content Placeholder 3">
            <a:extLst>
              <a:ext uri="{FF2B5EF4-FFF2-40B4-BE49-F238E27FC236}">
                <a16:creationId xmlns:a16="http://schemas.microsoft.com/office/drawing/2014/main" xmlns="" id="{266B5B5D-A054-4832-3E6F-8604CE5E9C2B}"/>
              </a:ext>
            </a:extLst>
          </p:cNvPr>
          <p:cNvSpPr>
            <a:spLocks noGrp="1"/>
          </p:cNvSpPr>
          <p:nvPr>
            <p:ph sz="quarter" idx="14"/>
          </p:nvPr>
        </p:nvSpPr>
        <p:spPr>
          <a:xfrm>
            <a:off x="5804451" y="1352681"/>
            <a:ext cx="6092687" cy="4501467"/>
          </a:xfrm>
        </p:spPr>
        <p:txBody>
          <a:bodyPr>
            <a:normAutofit/>
          </a:bodyPr>
          <a:lstStyle/>
          <a:p>
            <a:r>
              <a:rPr lang="en-US" b="1" dirty="0"/>
              <a:t>PHASE 1 – 103.5 MW 30 turbines [ADB FUNDED]</a:t>
            </a:r>
          </a:p>
          <a:p>
            <a:r>
              <a:rPr lang="en-US" b="1" dirty="0"/>
              <a:t>PHASE 2 – 250 MW 52 turbines [ADANI]</a:t>
            </a:r>
          </a:p>
          <a:p>
            <a:pPr>
              <a:buFont typeface="Wingdings" panose="05000000000000000000" pitchFamily="2" charset="2"/>
              <a:buChar char="§"/>
            </a:pPr>
            <a:r>
              <a:rPr lang="en-US" b="1" dirty="0"/>
              <a:t>Severe affects on the livelihood of the fishing community</a:t>
            </a:r>
          </a:p>
          <a:p>
            <a:pPr>
              <a:buFont typeface="Wingdings" panose="05000000000000000000" pitchFamily="2" charset="2"/>
              <a:buChar char="§"/>
            </a:pPr>
            <a:r>
              <a:rPr lang="en-US" b="1" dirty="0"/>
              <a:t>Will kill more birds as it within the flight path of migratory birds</a:t>
            </a:r>
          </a:p>
          <a:p>
            <a:pPr>
              <a:buFont typeface="Wingdings" panose="05000000000000000000" pitchFamily="2" charset="2"/>
              <a:buChar char="§"/>
            </a:pPr>
            <a:r>
              <a:rPr lang="en-US" b="1" dirty="0"/>
              <a:t>The EIA for Phase 2 (600+ pages) does not appear to take serious note of these two major sociological &amp; Environmental issues</a:t>
            </a:r>
          </a:p>
        </p:txBody>
      </p:sp>
      <p:pic>
        <p:nvPicPr>
          <p:cNvPr id="5" name="Content Placeholder 4">
            <a:extLst>
              <a:ext uri="{FF2B5EF4-FFF2-40B4-BE49-F238E27FC236}">
                <a16:creationId xmlns:a16="http://schemas.microsoft.com/office/drawing/2014/main" xmlns="" id="{18017AE9-C1EF-DDB5-D27C-412D89FC8AE6}"/>
              </a:ext>
            </a:extLst>
          </p:cNvPr>
          <p:cNvPicPr>
            <a:picLocks noGrp="1" noChangeAspect="1"/>
          </p:cNvPicPr>
          <p:nvPr>
            <p:ph sz="quarter" idx="13"/>
          </p:nvPr>
        </p:nvPicPr>
        <p:blipFill>
          <a:blip r:embed="rId2" cstate="screen">
            <a:extLst>
              <a:ext uri="{28A0092B-C50C-407E-A947-70E740481C1C}">
                <a14:useLocalDpi xmlns:a14="http://schemas.microsoft.com/office/drawing/2010/main"/>
              </a:ext>
            </a:extLst>
          </a:blip>
          <a:stretch>
            <a:fillRect/>
          </a:stretch>
        </p:blipFill>
        <p:spPr>
          <a:xfrm>
            <a:off x="627201" y="1891295"/>
            <a:ext cx="4565650" cy="3424238"/>
          </a:xfrm>
        </p:spPr>
      </p:pic>
      <p:sp>
        <p:nvSpPr>
          <p:cNvPr id="6" name="TextBox 5">
            <a:extLst>
              <a:ext uri="{FF2B5EF4-FFF2-40B4-BE49-F238E27FC236}">
                <a16:creationId xmlns:a16="http://schemas.microsoft.com/office/drawing/2014/main" xmlns="" id="{88BE7C2F-FB2C-C88A-7C9C-617889ED5153}"/>
              </a:ext>
            </a:extLst>
          </p:cNvPr>
          <p:cNvSpPr txBox="1"/>
          <p:nvPr/>
        </p:nvSpPr>
        <p:spPr>
          <a:xfrm>
            <a:off x="1371601" y="5436164"/>
            <a:ext cx="3667540" cy="369332"/>
          </a:xfrm>
          <a:prstGeom prst="rect">
            <a:avLst/>
          </a:prstGeom>
          <a:noFill/>
        </p:spPr>
        <p:txBody>
          <a:bodyPr wrap="square" rtlCol="0">
            <a:spAutoFit/>
          </a:bodyPr>
          <a:lstStyle/>
          <a:p>
            <a:r>
              <a:rPr lang="en-US" dirty="0"/>
              <a:t>Sunday Times : February 4, 2024</a:t>
            </a:r>
          </a:p>
        </p:txBody>
      </p:sp>
      <p:sp>
        <p:nvSpPr>
          <p:cNvPr id="8" name="TextBox 7">
            <a:extLst>
              <a:ext uri="{FF2B5EF4-FFF2-40B4-BE49-F238E27FC236}">
                <a16:creationId xmlns:a16="http://schemas.microsoft.com/office/drawing/2014/main" xmlns="" id="{21580517-6D73-6179-141A-B04E0A770D77}"/>
              </a:ext>
            </a:extLst>
          </p:cNvPr>
          <p:cNvSpPr txBox="1"/>
          <p:nvPr/>
        </p:nvSpPr>
        <p:spPr>
          <a:xfrm>
            <a:off x="933001" y="1280141"/>
            <a:ext cx="4565650" cy="461665"/>
          </a:xfrm>
          <a:prstGeom prst="rect">
            <a:avLst/>
          </a:prstGeom>
          <a:noFill/>
        </p:spPr>
        <p:txBody>
          <a:bodyPr wrap="square">
            <a:spAutoFit/>
          </a:bodyPr>
          <a:lstStyle/>
          <a:p>
            <a:r>
              <a:rPr lang="en-US" sz="2400" b="1" dirty="0">
                <a:solidFill>
                  <a:srgbClr val="0000FF"/>
                </a:solidFill>
              </a:rPr>
              <a:t>MANNAR WIND POWER FARM</a:t>
            </a:r>
          </a:p>
        </p:txBody>
      </p:sp>
    </p:spTree>
    <p:extLst>
      <p:ext uri="{BB962C8B-B14F-4D97-AF65-F5344CB8AC3E}">
        <p14:creationId xmlns:p14="http://schemas.microsoft.com/office/powerpoint/2010/main" val="411109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693E0A-0093-3239-8B64-046AF7345265}"/>
              </a:ext>
            </a:extLst>
          </p:cNvPr>
          <p:cNvSpPr>
            <a:spLocks noGrp="1"/>
          </p:cNvSpPr>
          <p:nvPr>
            <p:ph type="title"/>
          </p:nvPr>
        </p:nvSpPr>
        <p:spPr>
          <a:xfrm>
            <a:off x="913774" y="0"/>
            <a:ext cx="10364451" cy="1172817"/>
          </a:xfrm>
        </p:spPr>
        <p:txBody>
          <a:bodyPr/>
          <a:lstStyle/>
          <a:p>
            <a:r>
              <a:rPr lang="en-US" b="1" dirty="0" err="1"/>
              <a:t>iesl</a:t>
            </a:r>
            <a:r>
              <a:rPr lang="en-US" b="1" dirty="0"/>
              <a:t> code of ethics</a:t>
            </a:r>
            <a:br>
              <a:rPr lang="en-US" b="1" dirty="0"/>
            </a:br>
            <a:r>
              <a:rPr lang="en-US" b="1" dirty="0"/>
              <a:t>clause 3 - environment</a:t>
            </a:r>
            <a:endParaRPr lang="en-US" dirty="0"/>
          </a:p>
        </p:txBody>
      </p:sp>
      <p:pic>
        <p:nvPicPr>
          <p:cNvPr id="5" name="Content Placeholder 4">
            <a:extLst>
              <a:ext uri="{FF2B5EF4-FFF2-40B4-BE49-F238E27FC236}">
                <a16:creationId xmlns:a16="http://schemas.microsoft.com/office/drawing/2014/main" xmlns="" id="{A878D2AC-C210-E181-1149-CCF20B077E09}"/>
              </a:ext>
            </a:extLst>
          </p:cNvPr>
          <p:cNvPicPr>
            <a:picLocks noGrp="1" noChangeAspect="1"/>
          </p:cNvPicPr>
          <p:nvPr>
            <p:ph sz="quarter" idx="13"/>
          </p:nvPr>
        </p:nvPicPr>
        <p:blipFill>
          <a:blip r:embed="rId2" cstate="screen">
            <a:extLst>
              <a:ext uri="{28A0092B-C50C-407E-A947-70E740481C1C}">
                <a14:useLocalDpi xmlns:a14="http://schemas.microsoft.com/office/drawing/2010/main"/>
              </a:ext>
            </a:extLst>
          </a:blip>
          <a:stretch>
            <a:fillRect/>
          </a:stretch>
        </p:blipFill>
        <p:spPr>
          <a:xfrm>
            <a:off x="6712576" y="1766263"/>
            <a:ext cx="4565649" cy="3424237"/>
          </a:xfrm>
        </p:spPr>
      </p:pic>
      <p:pic>
        <p:nvPicPr>
          <p:cNvPr id="6" name="Picture 5">
            <a:extLst>
              <a:ext uri="{FF2B5EF4-FFF2-40B4-BE49-F238E27FC236}">
                <a16:creationId xmlns:a16="http://schemas.microsoft.com/office/drawing/2014/main" xmlns="" id="{539F5728-528D-C0A2-5187-390EB780E6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577" r="-4391"/>
          <a:stretch/>
        </p:blipFill>
        <p:spPr>
          <a:xfrm>
            <a:off x="913774" y="748728"/>
            <a:ext cx="5079530" cy="5459308"/>
          </a:xfrm>
          <a:prstGeom prst="rect">
            <a:avLst/>
          </a:prstGeom>
        </p:spPr>
      </p:pic>
    </p:spTree>
    <p:extLst>
      <p:ext uri="{BB962C8B-B14F-4D97-AF65-F5344CB8AC3E}">
        <p14:creationId xmlns:p14="http://schemas.microsoft.com/office/powerpoint/2010/main" val="456077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925" y="1"/>
            <a:ext cx="10364451" cy="1271588"/>
          </a:xfrm>
        </p:spPr>
        <p:txBody>
          <a:bodyPr/>
          <a:lstStyle/>
          <a:p>
            <a:r>
              <a:rPr lang="en-US" b="1" dirty="0" err="1"/>
              <a:t>iesl</a:t>
            </a:r>
            <a:r>
              <a:rPr lang="en-US" b="1" dirty="0"/>
              <a:t> code of ethics</a:t>
            </a:r>
            <a:br>
              <a:rPr lang="en-US" b="1" dirty="0"/>
            </a:br>
            <a:r>
              <a:rPr lang="en-US" b="1" dirty="0"/>
              <a:t>clause 3 - environment</a:t>
            </a:r>
            <a:endParaRPr lang="en-US" dirty="0"/>
          </a:p>
        </p:txBody>
      </p:sp>
      <p:pic>
        <p:nvPicPr>
          <p:cNvPr id="4" name="Content Placeholder 3"/>
          <p:cNvPicPr>
            <a:picLocks noGrp="1" noChangeAspect="1"/>
          </p:cNvPicPr>
          <p:nvPr>
            <p:ph sz="quarter" idx="13"/>
          </p:nvPr>
        </p:nvPicPr>
        <p:blipFill>
          <a:blip r:embed="rId2"/>
          <a:stretch>
            <a:fillRect/>
          </a:stretch>
        </p:blipFill>
        <p:spPr>
          <a:xfrm>
            <a:off x="4412764" y="1271589"/>
            <a:ext cx="3152775" cy="2516982"/>
          </a:xfrm>
          <a:prstGeom prst="rect">
            <a:avLst/>
          </a:prstGeom>
        </p:spPr>
      </p:pic>
      <p:sp>
        <p:nvSpPr>
          <p:cNvPr id="5" name="Rectangle 4"/>
          <p:cNvSpPr/>
          <p:nvPr/>
        </p:nvSpPr>
        <p:spPr>
          <a:xfrm>
            <a:off x="261937" y="1020663"/>
            <a:ext cx="4038601" cy="5632311"/>
          </a:xfrm>
          <a:prstGeom prst="rect">
            <a:avLst/>
          </a:prstGeom>
        </p:spPr>
        <p:txBody>
          <a:bodyPr wrap="square">
            <a:spAutoFit/>
          </a:bodyPr>
          <a:lstStyle/>
          <a:p>
            <a:r>
              <a:rPr lang="en-US" dirty="0"/>
              <a:t>        </a:t>
            </a:r>
            <a:r>
              <a:rPr lang="en-US" sz="2400" b="1" dirty="0"/>
              <a:t>+++++++ </a:t>
            </a:r>
            <a:r>
              <a:rPr lang="en-US" sz="2400" b="1" dirty="0" err="1"/>
              <a:t>ve</a:t>
            </a:r>
            <a:endParaRPr lang="en-US" sz="2400" b="1" dirty="0"/>
          </a:p>
          <a:p>
            <a:r>
              <a:rPr lang="en-US" sz="2400" dirty="0"/>
              <a:t>What is 5G exactly?</a:t>
            </a:r>
          </a:p>
          <a:p>
            <a:r>
              <a:rPr lang="en-US" sz="2400" dirty="0"/>
              <a:t>It's the next generation of mobile internet connection and offers much faster data download and upload speeds.</a:t>
            </a:r>
          </a:p>
          <a:p>
            <a:endParaRPr lang="en-US" sz="2400" dirty="0"/>
          </a:p>
          <a:p>
            <a:r>
              <a:rPr lang="en-US" sz="2400" dirty="0"/>
              <a:t>Through greater use of the radio spectrum it will allow far more devices to access the mobile internet at the same time. faster speeds and more reliable connections on smartphones and other devices than ever before.</a:t>
            </a:r>
          </a:p>
        </p:txBody>
      </p:sp>
      <p:pic>
        <p:nvPicPr>
          <p:cNvPr id="6" name="Picture 5"/>
          <p:cNvPicPr>
            <a:picLocks noChangeAspect="1"/>
          </p:cNvPicPr>
          <p:nvPr/>
        </p:nvPicPr>
        <p:blipFill>
          <a:blip r:embed="rId3"/>
          <a:stretch>
            <a:fillRect/>
          </a:stretch>
        </p:blipFill>
        <p:spPr>
          <a:xfrm>
            <a:off x="4519610" y="4436983"/>
            <a:ext cx="3200401" cy="2421017"/>
          </a:xfrm>
          <a:prstGeom prst="rect">
            <a:avLst/>
          </a:prstGeom>
        </p:spPr>
      </p:pic>
      <p:sp>
        <p:nvSpPr>
          <p:cNvPr id="7" name="Rectangle 6"/>
          <p:cNvSpPr/>
          <p:nvPr/>
        </p:nvSpPr>
        <p:spPr>
          <a:xfrm>
            <a:off x="7891457" y="1317515"/>
            <a:ext cx="4181481" cy="1938992"/>
          </a:xfrm>
          <a:prstGeom prst="rect">
            <a:avLst/>
          </a:prstGeom>
        </p:spPr>
        <p:txBody>
          <a:bodyPr wrap="square">
            <a:spAutoFit/>
          </a:bodyPr>
          <a:lstStyle/>
          <a:p>
            <a:r>
              <a:rPr lang="en-US" sz="2400" b="1" dirty="0"/>
              <a:t>         -  -  -  -  -  -  - </a:t>
            </a:r>
            <a:r>
              <a:rPr lang="en-US" sz="2400" b="1" dirty="0" err="1"/>
              <a:t>ve</a:t>
            </a:r>
            <a:endParaRPr lang="en-US" sz="2400" b="1" dirty="0"/>
          </a:p>
          <a:p>
            <a:r>
              <a:rPr lang="en-US" sz="2400" dirty="0"/>
              <a:t>We Have No Reason to Believe 5G Is Safe</a:t>
            </a:r>
          </a:p>
          <a:p>
            <a:endParaRPr lang="en-US" sz="2400" dirty="0"/>
          </a:p>
          <a:p>
            <a:endParaRPr lang="en-US" sz="2400" dirty="0"/>
          </a:p>
        </p:txBody>
      </p:sp>
      <p:sp>
        <p:nvSpPr>
          <p:cNvPr id="8" name="Rectangle 7"/>
          <p:cNvSpPr/>
          <p:nvPr/>
        </p:nvSpPr>
        <p:spPr>
          <a:xfrm>
            <a:off x="8029575" y="2656102"/>
            <a:ext cx="4043363" cy="4585871"/>
          </a:xfrm>
          <a:prstGeom prst="rect">
            <a:avLst/>
          </a:prstGeom>
        </p:spPr>
        <p:txBody>
          <a:bodyPr wrap="square">
            <a:spAutoFit/>
          </a:bodyPr>
          <a:lstStyle/>
          <a:p>
            <a:r>
              <a:rPr lang="en-US" sz="2400" dirty="0"/>
              <a:t>The rollout of 5G using super high-frequency radio airwaves has ignited old fears about cellphone radiation risks</a:t>
            </a:r>
            <a:r>
              <a:rPr lang="en-US" dirty="0"/>
              <a:t>.</a:t>
            </a:r>
          </a:p>
          <a:p>
            <a:endParaRPr lang="en-US" sz="1000" dirty="0"/>
          </a:p>
          <a:p>
            <a:r>
              <a:rPr lang="en-US" sz="2400" dirty="0"/>
              <a:t>Dozens of independent studies indicates that 5G is a risk to all biological life</a:t>
            </a:r>
          </a:p>
          <a:p>
            <a:endParaRPr lang="en-US" sz="1000" dirty="0"/>
          </a:p>
          <a:p>
            <a:r>
              <a:rPr lang="en-US" sz="2400" dirty="0"/>
              <a:t>Brussels Becomes First Major City to Halt 5G Due to Health Effects</a:t>
            </a:r>
          </a:p>
          <a:p>
            <a:endParaRPr lang="en-US" sz="2400" dirty="0"/>
          </a:p>
        </p:txBody>
      </p:sp>
    </p:spTree>
    <p:extLst>
      <p:ext uri="{BB962C8B-B14F-4D97-AF65-F5344CB8AC3E}">
        <p14:creationId xmlns:p14="http://schemas.microsoft.com/office/powerpoint/2010/main" val="220936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1000"/>
                                        <p:tgtEl>
                                          <p:spTgt spid="5">
                                            <p:txEl>
                                              <p:pRg st="4" end="4"/>
                                            </p:txEl>
                                          </p:spTgt>
                                        </p:tgtEl>
                                      </p:cBhvr>
                                    </p:animEffect>
                                    <p:anim calcmode="lin" valueType="num">
                                      <p:cBhvr>
                                        <p:cTn id="2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1000"/>
                                        <p:tgtEl>
                                          <p:spTgt spid="7">
                                            <p:txEl>
                                              <p:pRg st="0" end="0"/>
                                            </p:txEl>
                                          </p:spTgt>
                                        </p:tgtEl>
                                      </p:cBhvr>
                                    </p:animEffect>
                                    <p:anim calcmode="lin" valueType="num">
                                      <p:cBhvr>
                                        <p:cTn id="3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animEffect transition="in" filter="fade">
                                      <p:cBhvr>
                                        <p:cTn id="34" dur="1000"/>
                                        <p:tgtEl>
                                          <p:spTgt spid="7">
                                            <p:txEl>
                                              <p:pRg st="1" end="1"/>
                                            </p:txEl>
                                          </p:spTgt>
                                        </p:tgtEl>
                                      </p:cBhvr>
                                    </p:animEffect>
                                    <p:anim calcmode="lin" valueType="num">
                                      <p:cBhvr>
                                        <p:cTn id="3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1000"/>
                                        <p:tgtEl>
                                          <p:spTgt spid="8">
                                            <p:txEl>
                                              <p:pRg st="0" end="0"/>
                                            </p:txEl>
                                          </p:spTgt>
                                        </p:tgtEl>
                                      </p:cBhvr>
                                    </p:animEffect>
                                    <p:anim calcmode="lin" valueType="num">
                                      <p:cBhvr>
                                        <p:cTn id="4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
                                            <p:txEl>
                                              <p:pRg st="2" end="2"/>
                                            </p:txEl>
                                          </p:spTgt>
                                        </p:tgtEl>
                                        <p:attrNameLst>
                                          <p:attrName>style.visibility</p:attrName>
                                        </p:attrNameLst>
                                      </p:cBhvr>
                                      <p:to>
                                        <p:strVal val="visible"/>
                                      </p:to>
                                    </p:set>
                                    <p:animEffect transition="in" filter="fade">
                                      <p:cBhvr>
                                        <p:cTn id="46" dur="1000"/>
                                        <p:tgtEl>
                                          <p:spTgt spid="8">
                                            <p:txEl>
                                              <p:pRg st="2" end="2"/>
                                            </p:txEl>
                                          </p:spTgt>
                                        </p:tgtEl>
                                      </p:cBhvr>
                                    </p:animEffect>
                                    <p:anim calcmode="lin" valueType="num">
                                      <p:cBhvr>
                                        <p:cTn id="4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2" end="2"/>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8">
                                            <p:txEl>
                                              <p:pRg st="4" end="4"/>
                                            </p:txEl>
                                          </p:spTgt>
                                        </p:tgtEl>
                                        <p:attrNameLst>
                                          <p:attrName>style.visibility</p:attrName>
                                        </p:attrNameLst>
                                      </p:cBhvr>
                                      <p:to>
                                        <p:strVal val="visible"/>
                                      </p:to>
                                    </p:set>
                                    <p:animEffect transition="in" filter="fade">
                                      <p:cBhvr>
                                        <p:cTn id="51" dur="1000"/>
                                        <p:tgtEl>
                                          <p:spTgt spid="8">
                                            <p:txEl>
                                              <p:pRg st="4" end="4"/>
                                            </p:txEl>
                                          </p:spTgt>
                                        </p:tgtEl>
                                      </p:cBhvr>
                                    </p:animEffect>
                                    <p:anim calcmode="lin" valueType="num">
                                      <p:cBhvr>
                                        <p:cTn id="5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8"/>
            <a:ext cx="10364451" cy="795946"/>
          </a:xfrm>
        </p:spPr>
        <p:txBody>
          <a:bodyPr/>
          <a:lstStyle/>
          <a:p>
            <a:pPr algn="l"/>
            <a:r>
              <a:rPr lang="en-US" dirty="0"/>
              <a:t>topics</a:t>
            </a:r>
          </a:p>
        </p:txBody>
      </p:sp>
      <p:sp>
        <p:nvSpPr>
          <p:cNvPr id="3" name="Content Placeholder 2"/>
          <p:cNvSpPr>
            <a:spLocks noGrp="1"/>
          </p:cNvSpPr>
          <p:nvPr>
            <p:ph sz="quarter" idx="13"/>
          </p:nvPr>
        </p:nvSpPr>
        <p:spPr>
          <a:xfrm>
            <a:off x="913774" y="1414464"/>
            <a:ext cx="10363826" cy="5629274"/>
          </a:xfrm>
        </p:spPr>
        <p:txBody>
          <a:bodyPr>
            <a:normAutofit fontScale="92500" lnSpcReduction="20000"/>
          </a:bodyPr>
          <a:lstStyle/>
          <a:p>
            <a:r>
              <a:rPr lang="en-US" sz="2800" dirty="0"/>
              <a:t>Introduction</a:t>
            </a:r>
          </a:p>
          <a:p>
            <a:r>
              <a:rPr lang="en-US" sz="2800" dirty="0"/>
              <a:t>Institution of Engineers </a:t>
            </a:r>
            <a:r>
              <a:rPr lang="en-US" sz="2800" dirty="0" err="1"/>
              <a:t>sri</a:t>
            </a:r>
            <a:r>
              <a:rPr lang="en-US" sz="2800" dirty="0"/>
              <a:t> </a:t>
            </a:r>
            <a:r>
              <a:rPr lang="en-US" sz="2800" dirty="0" err="1"/>
              <a:t>lanka</a:t>
            </a:r>
            <a:r>
              <a:rPr lang="en-US" sz="2800" dirty="0"/>
              <a:t>, code of ethics : clause 3 – environment</a:t>
            </a:r>
          </a:p>
          <a:p>
            <a:pPr lvl="1"/>
            <a:r>
              <a:rPr lang="en-US" sz="2600" dirty="0"/>
              <a:t>Rule 3.1 – environmental impact assessment</a:t>
            </a:r>
          </a:p>
          <a:p>
            <a:pPr lvl="1"/>
            <a:r>
              <a:rPr lang="en-US" sz="2600" dirty="0"/>
              <a:t>Rule 3.2 – environmental laws</a:t>
            </a:r>
          </a:p>
          <a:p>
            <a:pPr lvl="1"/>
            <a:r>
              <a:rPr lang="en-US" sz="2600" dirty="0"/>
              <a:t>Rule 3.3 – co-operation</a:t>
            </a:r>
          </a:p>
          <a:p>
            <a:pPr lvl="1"/>
            <a:r>
              <a:rPr lang="en-US" sz="2600" dirty="0"/>
              <a:t>Rule 3.4 – new technologies</a:t>
            </a:r>
          </a:p>
          <a:p>
            <a:pPr lvl="1"/>
            <a:r>
              <a:rPr lang="en-US" sz="2600" dirty="0"/>
              <a:t>Rule 3.5 – minimize / re-use of waste</a:t>
            </a:r>
          </a:p>
          <a:p>
            <a:pPr lvl="1"/>
            <a:r>
              <a:rPr lang="en-US" sz="2600" dirty="0"/>
              <a:t>Rule 3.6 – conservation</a:t>
            </a:r>
          </a:p>
          <a:p>
            <a:r>
              <a:rPr lang="en-US" sz="2800" dirty="0"/>
              <a:t>Industry attitudes to environmental protection</a:t>
            </a:r>
          </a:p>
          <a:p>
            <a:r>
              <a:rPr lang="en-US" sz="2800" dirty="0"/>
              <a:t>acknowledgements</a:t>
            </a:r>
            <a:br>
              <a:rPr lang="en-US" sz="2800" dirty="0"/>
            </a:br>
            <a:endParaRPr lang="en-US" sz="2800" dirty="0"/>
          </a:p>
        </p:txBody>
      </p:sp>
    </p:spTree>
    <p:extLst>
      <p:ext uri="{BB962C8B-B14F-4D97-AF65-F5344CB8AC3E}">
        <p14:creationId xmlns:p14="http://schemas.microsoft.com/office/powerpoint/2010/main" val="295905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161317"/>
            <a:ext cx="10364451" cy="1596177"/>
          </a:xfrm>
        </p:spPr>
        <p:txBody>
          <a:bodyPr/>
          <a:lstStyle/>
          <a:p>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913773" y="1443038"/>
            <a:ext cx="10616239" cy="5229225"/>
          </a:xfrm>
        </p:spPr>
        <p:txBody>
          <a:bodyPr>
            <a:normAutofit/>
          </a:bodyPr>
          <a:lstStyle/>
          <a:p>
            <a:pPr marL="0" indent="0">
              <a:buNone/>
            </a:pPr>
            <a:r>
              <a:rPr lang="en-US" sz="2800" b="1" dirty="0">
                <a:solidFill>
                  <a:srgbClr val="000099"/>
                </a:solidFill>
              </a:rPr>
              <a:t>rule 3.5</a:t>
            </a:r>
          </a:p>
          <a:p>
            <a:pPr marL="0" indent="0">
              <a:buNone/>
            </a:pPr>
            <a:r>
              <a:rPr lang="en-US" sz="2800" dirty="0"/>
              <a:t>shall identify and assess options for material recovery and disposal. </a:t>
            </a:r>
            <a:r>
              <a:rPr lang="en-US" sz="2800" b="1" dirty="0">
                <a:solidFill>
                  <a:srgbClr val="7030A0"/>
                </a:solidFill>
              </a:rPr>
              <a:t>{MINIMIZE/ REUSE OF WASTE &amp; SAFE DISPOSAL}</a:t>
            </a:r>
            <a:endParaRPr lang="en-US" sz="2800" dirty="0">
              <a:solidFill>
                <a:srgbClr val="7030A0"/>
              </a:solidFill>
            </a:endParaRPr>
          </a:p>
          <a:p>
            <a:pPr marL="0" indent="0">
              <a:buNone/>
            </a:pPr>
            <a:r>
              <a:rPr lang="en-US" sz="2800" b="1" cap="none" dirty="0">
                <a:solidFill>
                  <a:schemeClr val="accent5">
                    <a:lumMod val="75000"/>
                  </a:schemeClr>
                </a:solidFill>
              </a:rPr>
              <a:t>1. Construction and Demolition (C&amp;D) Waste </a:t>
            </a:r>
          </a:p>
          <a:p>
            <a:r>
              <a:rPr lang="en-US" sz="2800" cap="none" dirty="0"/>
              <a:t>In most countries with ongoing infrastructure development projects, a large quantity of C&amp;D wastes is produced representing a large fraction of the total solid waste stream. The disposal of these wastes has become a severe social and environmental problem, mainly because of the absence of reclamation sites and landfill space</a:t>
            </a:r>
          </a:p>
          <a:p>
            <a:endParaRPr lang="en-US" sz="2800" cap="none" dirty="0"/>
          </a:p>
        </p:txBody>
      </p:sp>
    </p:spTree>
    <p:extLst>
      <p:ext uri="{BB962C8B-B14F-4D97-AF65-F5344CB8AC3E}">
        <p14:creationId xmlns:p14="http://schemas.microsoft.com/office/powerpoint/2010/main" val="15427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
            <a:ext cx="10364451" cy="1385888"/>
          </a:xfrm>
        </p:spPr>
        <p:txBody>
          <a:bodyPr>
            <a:normAutofit fontScale="90000"/>
          </a:bodyPr>
          <a:lstStyle/>
          <a:p>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913773" y="1143000"/>
            <a:ext cx="10487651" cy="5486400"/>
          </a:xfrm>
        </p:spPr>
        <p:txBody>
          <a:bodyPr>
            <a:normAutofit fontScale="70000" lnSpcReduction="20000"/>
          </a:bodyPr>
          <a:lstStyle/>
          <a:p>
            <a:pPr marL="0" indent="0">
              <a:buNone/>
            </a:pPr>
            <a:r>
              <a:rPr lang="en-US" sz="4000" b="1" cap="none" dirty="0">
                <a:solidFill>
                  <a:schemeClr val="accent5">
                    <a:lumMod val="75000"/>
                  </a:schemeClr>
                </a:solidFill>
              </a:rPr>
              <a:t>Construction and Demolition (C&amp;D) Waste (</a:t>
            </a:r>
            <a:r>
              <a:rPr lang="en-US" sz="4000" b="1" cap="none" dirty="0" err="1">
                <a:solidFill>
                  <a:schemeClr val="accent5">
                    <a:lumMod val="75000"/>
                  </a:schemeClr>
                </a:solidFill>
              </a:rPr>
              <a:t>contd</a:t>
            </a:r>
            <a:r>
              <a:rPr lang="en-US" sz="4000" b="1" cap="none" dirty="0">
                <a:solidFill>
                  <a:schemeClr val="accent5">
                    <a:lumMod val="75000"/>
                  </a:schemeClr>
                </a:solidFill>
              </a:rPr>
              <a:t>)</a:t>
            </a:r>
          </a:p>
          <a:p>
            <a:pPr marL="0" indent="0">
              <a:buNone/>
            </a:pPr>
            <a:r>
              <a:rPr lang="en-US" sz="3600" cap="none" dirty="0"/>
              <a:t>There are two main kinds of building construction waste: waste generated by superstructure construction (structure waste) and waste generated by work related to finishing (finishing waste). </a:t>
            </a:r>
          </a:p>
          <a:p>
            <a:pPr marL="0" indent="0">
              <a:buNone/>
            </a:pPr>
            <a:r>
              <a:rPr lang="en-US" sz="3600" cap="none" dirty="0"/>
              <a:t>Concrete fragments, reinforcement bars, steel off-cuts, unused or discarded  timber sections and pieces are structure waste. </a:t>
            </a:r>
          </a:p>
          <a:p>
            <a:pPr marL="0" indent="0">
              <a:buNone/>
            </a:pPr>
            <a:r>
              <a:rPr lang="en-US" sz="3600" cap="none" dirty="0"/>
              <a:t>The sources of finishing waste range widely from surplus cement mortar arising from </a:t>
            </a:r>
            <a:r>
              <a:rPr lang="en-US" sz="3600" cap="none" dirty="0" err="1"/>
              <a:t>screeding</a:t>
            </a:r>
            <a:r>
              <a:rPr lang="en-US" sz="3600" cap="none" dirty="0"/>
              <a:t> works over the building floors, broken raw materials such as mosaic tiles, ceramics, stone fragments, plastering materials and empty paint tins. The packaging materials of household appliances, such as gas cookers, bathtubs, washtubs and window frames, are also part of finishing wastes  </a:t>
            </a:r>
          </a:p>
        </p:txBody>
      </p:sp>
    </p:spTree>
    <p:extLst>
      <p:ext uri="{BB962C8B-B14F-4D97-AF65-F5344CB8AC3E}">
        <p14:creationId xmlns:p14="http://schemas.microsoft.com/office/powerpoint/2010/main" val="4739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075" y="271464"/>
            <a:ext cx="10364451" cy="1171574"/>
          </a:xfrm>
        </p:spPr>
        <p:txBody>
          <a:bodyPr>
            <a:normAutofit fontScale="90000"/>
          </a:bodyPr>
          <a:lstStyle/>
          <a:p>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1166186" y="1443038"/>
            <a:ext cx="10363826" cy="5229225"/>
          </a:xfrm>
        </p:spPr>
        <p:txBody>
          <a:bodyPr>
            <a:normAutofit fontScale="92500" lnSpcReduction="10000"/>
          </a:bodyPr>
          <a:lstStyle/>
          <a:p>
            <a:pPr marL="0" indent="0">
              <a:buNone/>
            </a:pPr>
            <a:r>
              <a:rPr lang="en-US" sz="2800" b="1" cap="none" dirty="0">
                <a:solidFill>
                  <a:schemeClr val="accent5">
                    <a:lumMod val="75000"/>
                  </a:schemeClr>
                </a:solidFill>
              </a:rPr>
              <a:t>Construction and Demolition (C&amp;D) Waste (</a:t>
            </a:r>
            <a:r>
              <a:rPr lang="en-US" sz="2800" b="1" cap="none" dirty="0" err="1">
                <a:solidFill>
                  <a:schemeClr val="accent5">
                    <a:lumMod val="75000"/>
                  </a:schemeClr>
                </a:solidFill>
              </a:rPr>
              <a:t>contd</a:t>
            </a:r>
            <a:r>
              <a:rPr lang="en-US" sz="2800" b="1" cap="none" dirty="0">
                <a:solidFill>
                  <a:schemeClr val="accent5">
                    <a:lumMod val="75000"/>
                  </a:schemeClr>
                </a:solidFill>
              </a:rPr>
              <a:t>)</a:t>
            </a:r>
          </a:p>
          <a:p>
            <a:r>
              <a:rPr lang="en-US" sz="3000" cap="none" dirty="0"/>
              <a:t>As Engineers working at construction sites have to take action to reduce, reuse, sort and recycle construction waste before disposal.</a:t>
            </a:r>
          </a:p>
          <a:p>
            <a:r>
              <a:rPr lang="en-US" sz="3000" cap="none" dirty="0"/>
              <a:t>Most of the inert wastes from excavation that are sorted on the spot are re-used as backfilling materials. Any surplus which is taken to other sites as filling material or is dumped as filling material in reclamation work. Demolished concrete from excavation work and building demolitions is collected and crushed as recycled aggregates for road sub-bases, paving blocks and recycled aggregate fresh concrete. </a:t>
            </a:r>
          </a:p>
          <a:p>
            <a:endParaRPr lang="en-US" sz="2400" cap="none" dirty="0"/>
          </a:p>
        </p:txBody>
      </p:sp>
    </p:spTree>
    <p:extLst>
      <p:ext uri="{BB962C8B-B14F-4D97-AF65-F5344CB8AC3E}">
        <p14:creationId xmlns:p14="http://schemas.microsoft.com/office/powerpoint/2010/main" val="21366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1C499-E41C-35A4-027C-8F080CC1907C}"/>
              </a:ext>
            </a:extLst>
          </p:cNvPr>
          <p:cNvSpPr>
            <a:spLocks noGrp="1"/>
          </p:cNvSpPr>
          <p:nvPr>
            <p:ph type="title"/>
          </p:nvPr>
        </p:nvSpPr>
        <p:spPr>
          <a:xfrm>
            <a:off x="989974" y="0"/>
            <a:ext cx="10364451" cy="1297577"/>
          </a:xfrm>
        </p:spPr>
        <p:txBody>
          <a:bodyPr/>
          <a:lstStyle/>
          <a:p>
            <a:r>
              <a:rPr lang="en-US" b="1" dirty="0" err="1"/>
              <a:t>iesl</a:t>
            </a:r>
            <a:r>
              <a:rPr lang="en-US" b="1" dirty="0"/>
              <a:t> code of ethics</a:t>
            </a:r>
            <a:br>
              <a:rPr lang="en-US" b="1" dirty="0"/>
            </a:br>
            <a:r>
              <a:rPr lang="en-US" b="1" dirty="0"/>
              <a:t>clause 3 - environment</a:t>
            </a:r>
            <a:endParaRPr lang="en-US" dirty="0"/>
          </a:p>
        </p:txBody>
      </p:sp>
      <p:pic>
        <p:nvPicPr>
          <p:cNvPr id="7" name="Content Placeholder 6">
            <a:extLst>
              <a:ext uri="{FF2B5EF4-FFF2-40B4-BE49-F238E27FC236}">
                <a16:creationId xmlns:a16="http://schemas.microsoft.com/office/drawing/2014/main" xmlns="" id="{15FE9AA3-4851-A02A-DAFD-A5B99A1F9417}"/>
              </a:ext>
            </a:extLst>
          </p:cNvPr>
          <p:cNvPicPr>
            <a:picLocks noGrp="1" noChangeAspect="1"/>
          </p:cNvPicPr>
          <p:nvPr>
            <p:ph sz="quarter" idx="13"/>
          </p:nvPr>
        </p:nvPicPr>
        <p:blipFill>
          <a:blip r:embed="rId2" cstate="screen">
            <a:extLst>
              <a:ext uri="{28A0092B-C50C-407E-A947-70E740481C1C}">
                <a14:useLocalDpi xmlns:a14="http://schemas.microsoft.com/office/drawing/2010/main"/>
              </a:ext>
            </a:extLst>
          </a:blip>
          <a:stretch>
            <a:fillRect/>
          </a:stretch>
        </p:blipFill>
        <p:spPr>
          <a:xfrm>
            <a:off x="731022" y="1557338"/>
            <a:ext cx="4565649" cy="3424237"/>
          </a:xfrm>
          <a:prstGeom prst="rect">
            <a:avLst/>
          </a:prstGeom>
        </p:spPr>
      </p:pic>
      <p:sp>
        <p:nvSpPr>
          <p:cNvPr id="4" name="Content Placeholder 3">
            <a:extLst>
              <a:ext uri="{FF2B5EF4-FFF2-40B4-BE49-F238E27FC236}">
                <a16:creationId xmlns:a16="http://schemas.microsoft.com/office/drawing/2014/main" xmlns="" id="{6203909A-8AD3-CDE3-5920-E0A6009B2D4A}"/>
              </a:ext>
            </a:extLst>
          </p:cNvPr>
          <p:cNvSpPr>
            <a:spLocks noGrp="1"/>
          </p:cNvSpPr>
          <p:nvPr>
            <p:ph sz="quarter" idx="14"/>
          </p:nvPr>
        </p:nvSpPr>
        <p:spPr>
          <a:xfrm>
            <a:off x="6005946" y="1557338"/>
            <a:ext cx="5105400" cy="4552517"/>
          </a:xfrm>
        </p:spPr>
        <p:txBody>
          <a:bodyPr>
            <a:normAutofit/>
          </a:bodyPr>
          <a:lstStyle/>
          <a:p>
            <a:pPr marL="0" indent="0" algn="ctr">
              <a:buNone/>
            </a:pPr>
            <a:r>
              <a:rPr lang="en-US" sz="2400" b="1" dirty="0">
                <a:solidFill>
                  <a:schemeClr val="accent2">
                    <a:lumMod val="75000"/>
                  </a:schemeClr>
                </a:solidFill>
              </a:rPr>
              <a:t>A highly commendable project by the </a:t>
            </a:r>
            <a:r>
              <a:rPr lang="en-US" sz="2400" b="1" dirty="0" err="1">
                <a:solidFill>
                  <a:schemeClr val="accent2">
                    <a:lumMod val="75000"/>
                  </a:schemeClr>
                </a:solidFill>
              </a:rPr>
              <a:t>sri</a:t>
            </a:r>
            <a:r>
              <a:rPr lang="en-US" sz="2400" b="1" dirty="0">
                <a:solidFill>
                  <a:schemeClr val="accent2">
                    <a:lumMod val="75000"/>
                  </a:schemeClr>
                </a:solidFill>
              </a:rPr>
              <a:t> </a:t>
            </a:r>
            <a:r>
              <a:rPr lang="en-US" sz="2400" b="1" dirty="0" err="1">
                <a:solidFill>
                  <a:schemeClr val="accent2">
                    <a:lumMod val="75000"/>
                  </a:schemeClr>
                </a:solidFill>
              </a:rPr>
              <a:t>lanka</a:t>
            </a:r>
            <a:r>
              <a:rPr lang="en-US" sz="2400" b="1" dirty="0">
                <a:solidFill>
                  <a:schemeClr val="accent2">
                    <a:lumMod val="75000"/>
                  </a:schemeClr>
                </a:solidFill>
              </a:rPr>
              <a:t> navy </a:t>
            </a:r>
          </a:p>
          <a:p>
            <a:r>
              <a:rPr lang="en-US" sz="1800" dirty="0">
                <a:solidFill>
                  <a:schemeClr val="tx1">
                    <a:lumMod val="50000"/>
                    <a:lumOff val="50000"/>
                  </a:schemeClr>
                </a:solidFill>
              </a:rPr>
              <a:t>Collect plastic waste from waterways </a:t>
            </a:r>
          </a:p>
          <a:p>
            <a:r>
              <a:rPr lang="en-US" sz="1800" dirty="0">
                <a:solidFill>
                  <a:schemeClr val="tx1">
                    <a:lumMod val="50000"/>
                    <a:lumOff val="50000"/>
                  </a:schemeClr>
                </a:solidFill>
              </a:rPr>
              <a:t>Sort and shred the plastic</a:t>
            </a:r>
          </a:p>
          <a:p>
            <a:r>
              <a:rPr lang="en-US" sz="1800" dirty="0">
                <a:solidFill>
                  <a:schemeClr val="tx1">
                    <a:lumMod val="50000"/>
                    <a:lumOff val="50000"/>
                  </a:schemeClr>
                </a:solidFill>
              </a:rPr>
              <a:t>Melt in hot oil (waste from ships or discarded coconut oil)</a:t>
            </a:r>
          </a:p>
          <a:p>
            <a:r>
              <a:rPr lang="en-US" sz="1800" dirty="0">
                <a:solidFill>
                  <a:schemeClr val="tx1">
                    <a:lumMod val="50000"/>
                    <a:lumOff val="50000"/>
                  </a:schemeClr>
                </a:solidFill>
              </a:rPr>
              <a:t>Pour into </a:t>
            </a:r>
            <a:r>
              <a:rPr lang="en-US" sz="1800" dirty="0" err="1">
                <a:solidFill>
                  <a:schemeClr val="tx1">
                    <a:lumMod val="50000"/>
                    <a:lumOff val="50000"/>
                  </a:schemeClr>
                </a:solidFill>
              </a:rPr>
              <a:t>moulds</a:t>
            </a:r>
            <a:r>
              <a:rPr lang="en-US" sz="1800" dirty="0">
                <a:solidFill>
                  <a:schemeClr val="tx1">
                    <a:lumMod val="50000"/>
                    <a:lumOff val="50000"/>
                  </a:schemeClr>
                </a:solidFill>
              </a:rPr>
              <a:t> to make statues, flower pots, etc.</a:t>
            </a:r>
          </a:p>
          <a:p>
            <a:pPr>
              <a:buFont typeface="Wingdings" panose="05000000000000000000" pitchFamily="2" charset="2"/>
              <a:buChar char="Ø"/>
            </a:pPr>
            <a:r>
              <a:rPr lang="en-US" sz="1800" b="1" dirty="0">
                <a:solidFill>
                  <a:srgbClr val="0000FF"/>
                </a:solidFill>
              </a:rPr>
              <a:t>Cleaning the pollution caused by people</a:t>
            </a:r>
          </a:p>
          <a:p>
            <a:pPr>
              <a:buFont typeface="Wingdings" panose="05000000000000000000" pitchFamily="2" charset="2"/>
              <a:buChar char="Ø"/>
            </a:pPr>
            <a:r>
              <a:rPr lang="en-US" sz="1800" b="1" dirty="0">
                <a:solidFill>
                  <a:srgbClr val="0000FF"/>
                </a:solidFill>
              </a:rPr>
              <a:t>Recycling scrap into something useful</a:t>
            </a:r>
          </a:p>
        </p:txBody>
      </p:sp>
      <p:sp>
        <p:nvSpPr>
          <p:cNvPr id="8" name="TextBox 7">
            <a:extLst>
              <a:ext uri="{FF2B5EF4-FFF2-40B4-BE49-F238E27FC236}">
                <a16:creationId xmlns:a16="http://schemas.microsoft.com/office/drawing/2014/main" xmlns="" id="{A5A148CB-AE48-6783-77DF-DA71BA0B8153}"/>
              </a:ext>
            </a:extLst>
          </p:cNvPr>
          <p:cNvSpPr txBox="1"/>
          <p:nvPr/>
        </p:nvSpPr>
        <p:spPr>
          <a:xfrm>
            <a:off x="1138843" y="5527964"/>
            <a:ext cx="3541221" cy="369332"/>
          </a:xfrm>
          <a:prstGeom prst="rect">
            <a:avLst/>
          </a:prstGeom>
          <a:noFill/>
        </p:spPr>
        <p:txBody>
          <a:bodyPr wrap="square" rtlCol="0">
            <a:spAutoFit/>
          </a:bodyPr>
          <a:lstStyle/>
          <a:p>
            <a:r>
              <a:rPr lang="en-US" dirty="0"/>
              <a:t>Sunday Times : December 17, 2023</a:t>
            </a:r>
          </a:p>
        </p:txBody>
      </p:sp>
    </p:spTree>
    <p:extLst>
      <p:ext uri="{BB962C8B-B14F-4D97-AF65-F5344CB8AC3E}">
        <p14:creationId xmlns:p14="http://schemas.microsoft.com/office/powerpoint/2010/main" val="4018985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147029"/>
            <a:ext cx="10364451" cy="1596177"/>
          </a:xfrm>
        </p:spPr>
        <p:txBody>
          <a:bodyPr/>
          <a:lstStyle/>
          <a:p>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913774" y="1300163"/>
            <a:ext cx="10687675" cy="5314950"/>
          </a:xfrm>
        </p:spPr>
        <p:txBody>
          <a:bodyPr>
            <a:normAutofit fontScale="92500" lnSpcReduction="10000"/>
          </a:bodyPr>
          <a:lstStyle/>
          <a:p>
            <a:pPr marL="342906" indent="-342906" defTabSz="457207">
              <a:lnSpc>
                <a:spcPct val="80000"/>
              </a:lnSpc>
              <a:buClr>
                <a:schemeClr val="bg2">
                  <a:lumMod val="40000"/>
                  <a:lumOff val="60000"/>
                </a:schemeClr>
              </a:buClr>
              <a:buFont typeface="Wingdings 3" charset="2"/>
              <a:buChar char=""/>
              <a:defRPr/>
            </a:pPr>
            <a:r>
              <a:rPr lang="en-US" sz="2800" b="1" dirty="0">
                <a:solidFill>
                  <a:srgbClr val="000099"/>
                </a:solidFill>
              </a:rPr>
              <a:t>rule 3.6</a:t>
            </a:r>
          </a:p>
          <a:p>
            <a:pPr marL="342906" indent="-342906" defTabSz="457207">
              <a:lnSpc>
                <a:spcPct val="80000"/>
              </a:lnSpc>
              <a:buClr>
                <a:schemeClr val="bg2">
                  <a:lumMod val="40000"/>
                  <a:lumOff val="60000"/>
                </a:schemeClr>
              </a:buClr>
              <a:buFont typeface="Wingdings 3" charset="2"/>
              <a:buChar char=""/>
              <a:defRPr/>
            </a:pPr>
            <a:r>
              <a:rPr lang="en-US" sz="2800" dirty="0"/>
              <a:t>shall analyze opportunities for resource and energy conservation and, design appropriately optimized systems. </a:t>
            </a:r>
            <a:r>
              <a:rPr lang="en-US" sz="2800" b="1" dirty="0">
                <a:solidFill>
                  <a:srgbClr val="7030A0"/>
                </a:solidFill>
              </a:rPr>
              <a:t>{CONSERVATION}</a:t>
            </a:r>
          </a:p>
          <a:p>
            <a:pPr marL="342906" indent="-342906" defTabSz="457207">
              <a:lnSpc>
                <a:spcPct val="80000"/>
              </a:lnSpc>
              <a:buClr>
                <a:schemeClr val="bg2">
                  <a:lumMod val="40000"/>
                  <a:lumOff val="60000"/>
                </a:schemeClr>
              </a:buClr>
              <a:buFont typeface="Wingdings 3" charset="2"/>
              <a:buChar char=""/>
              <a:defRPr/>
            </a:pPr>
            <a:endParaRPr lang="en-US" sz="2800" b="1" dirty="0">
              <a:solidFill>
                <a:srgbClr val="7030A0"/>
              </a:solidFill>
            </a:endParaRPr>
          </a:p>
          <a:p>
            <a:pPr marL="342906" indent="-342906" defTabSz="457207">
              <a:lnSpc>
                <a:spcPct val="80000"/>
              </a:lnSpc>
              <a:buClr>
                <a:schemeClr val="bg2">
                  <a:lumMod val="40000"/>
                  <a:lumOff val="60000"/>
                </a:schemeClr>
              </a:buClr>
              <a:buFont typeface="Wingdings 3" charset="2"/>
              <a:buChar char=""/>
              <a:defRPr/>
            </a:pPr>
            <a:r>
              <a:rPr lang="en-US" sz="2800" b="1" dirty="0">
                <a:solidFill>
                  <a:srgbClr val="7030A0"/>
                </a:solidFill>
              </a:rPr>
              <a:t>Resource conservation </a:t>
            </a:r>
            <a:r>
              <a:rPr lang="en-US" sz="2400" dirty="0"/>
              <a:t>is management of the use of natural resources to provide the maximum benefit to current generation while maintaining capacity to meet the needs of future generations. </a:t>
            </a:r>
          </a:p>
          <a:p>
            <a:pPr marL="342906" indent="-342906" defTabSz="457207">
              <a:lnSpc>
                <a:spcPct val="80000"/>
              </a:lnSpc>
              <a:buClr>
                <a:schemeClr val="bg2">
                  <a:lumMod val="40000"/>
                  <a:lumOff val="60000"/>
                </a:schemeClr>
              </a:buClr>
              <a:buFont typeface="Wingdings 3" charset="2"/>
              <a:buChar char=""/>
              <a:defRPr/>
            </a:pPr>
            <a:r>
              <a:rPr lang="en-US" sz="2400" dirty="0"/>
              <a:t>Conservation includes both the protection and rational use of natural resources.</a:t>
            </a:r>
          </a:p>
          <a:p>
            <a:pPr marL="342906" indent="-342906" defTabSz="457207">
              <a:lnSpc>
                <a:spcPct val="80000"/>
              </a:lnSpc>
              <a:buClr>
                <a:schemeClr val="bg2">
                  <a:lumMod val="40000"/>
                  <a:lumOff val="60000"/>
                </a:schemeClr>
              </a:buClr>
              <a:buFont typeface="Wingdings 3" charset="2"/>
              <a:buChar char=""/>
              <a:defRPr/>
            </a:pPr>
            <a:endParaRPr lang="en-US" sz="2400" dirty="0"/>
          </a:p>
          <a:p>
            <a:pPr marL="342906" indent="-342906" defTabSz="457207">
              <a:lnSpc>
                <a:spcPct val="80000"/>
              </a:lnSpc>
              <a:buClr>
                <a:schemeClr val="bg2">
                  <a:lumMod val="40000"/>
                  <a:lumOff val="60000"/>
                </a:schemeClr>
              </a:buClr>
              <a:buFont typeface="Wingdings 3" charset="2"/>
              <a:buChar char=""/>
              <a:defRPr/>
            </a:pPr>
            <a:r>
              <a:rPr lang="en-US" sz="2400" dirty="0"/>
              <a:t>The four natural resources are :</a:t>
            </a:r>
          </a:p>
          <a:p>
            <a:pPr marL="800106" lvl="1" indent="-342906" defTabSz="457207">
              <a:lnSpc>
                <a:spcPct val="80000"/>
              </a:lnSpc>
              <a:buClr>
                <a:schemeClr val="bg2">
                  <a:lumMod val="40000"/>
                  <a:lumOff val="60000"/>
                </a:schemeClr>
              </a:buClr>
              <a:buFont typeface="Wingdings 3" charset="2"/>
              <a:buChar char=""/>
              <a:defRPr/>
            </a:pPr>
            <a:r>
              <a:rPr lang="en-US" sz="2400" dirty="0"/>
              <a:t>renewable, </a:t>
            </a:r>
          </a:p>
          <a:p>
            <a:pPr marL="800106" lvl="1" indent="-342906" defTabSz="457207">
              <a:lnSpc>
                <a:spcPct val="80000"/>
              </a:lnSpc>
              <a:buClr>
                <a:schemeClr val="bg2">
                  <a:lumMod val="40000"/>
                  <a:lumOff val="60000"/>
                </a:schemeClr>
              </a:buClr>
              <a:buFont typeface="Wingdings 3" charset="2"/>
              <a:buChar char=""/>
              <a:defRPr/>
            </a:pPr>
            <a:r>
              <a:rPr lang="en-US" sz="2400" dirty="0"/>
              <a:t>living, </a:t>
            </a:r>
          </a:p>
          <a:p>
            <a:pPr marL="800106" lvl="1" indent="-342906" defTabSz="457207">
              <a:lnSpc>
                <a:spcPct val="80000"/>
              </a:lnSpc>
              <a:buClr>
                <a:schemeClr val="bg2">
                  <a:lumMod val="40000"/>
                  <a:lumOff val="60000"/>
                </a:schemeClr>
              </a:buClr>
              <a:buFont typeface="Wingdings 3" charset="2"/>
              <a:buChar char=""/>
              <a:defRPr/>
            </a:pPr>
            <a:r>
              <a:rPr lang="en-US" sz="2400" dirty="0"/>
              <a:t>non renewable, and </a:t>
            </a:r>
          </a:p>
          <a:p>
            <a:pPr marL="800106" lvl="1" indent="-342906" defTabSz="457207">
              <a:lnSpc>
                <a:spcPct val="80000"/>
              </a:lnSpc>
              <a:buClr>
                <a:schemeClr val="bg2">
                  <a:lumMod val="40000"/>
                  <a:lumOff val="60000"/>
                </a:schemeClr>
              </a:buClr>
              <a:buFont typeface="Wingdings 3" charset="2"/>
              <a:buChar char=""/>
              <a:defRPr/>
            </a:pPr>
            <a:r>
              <a:rPr lang="en-US" sz="2400" dirty="0"/>
              <a:t>fossil fuels. </a:t>
            </a:r>
          </a:p>
        </p:txBody>
      </p:sp>
    </p:spTree>
    <p:extLst>
      <p:ext uri="{BB962C8B-B14F-4D97-AF65-F5344CB8AC3E}">
        <p14:creationId xmlns:p14="http://schemas.microsoft.com/office/powerpoint/2010/main" val="349936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1314450"/>
          </a:xfrm>
        </p:spPr>
        <p:txBody>
          <a:bodyPr>
            <a:normAutofit fontScale="90000"/>
          </a:bodyPr>
          <a:lstStyle/>
          <a:p>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913148" y="895480"/>
            <a:ext cx="10363826" cy="5962520"/>
          </a:xfrm>
        </p:spPr>
        <p:txBody>
          <a:bodyPr>
            <a:normAutofit/>
          </a:bodyPr>
          <a:lstStyle/>
          <a:p>
            <a:r>
              <a:rPr lang="en-US" sz="2800" b="1" dirty="0">
                <a:solidFill>
                  <a:srgbClr val="7030A0"/>
                </a:solidFill>
              </a:rPr>
              <a:t>Resource conservation</a:t>
            </a:r>
          </a:p>
          <a:p>
            <a:pPr marL="800106" lvl="1" indent="-342906" defTabSz="457207">
              <a:lnSpc>
                <a:spcPct val="100000"/>
              </a:lnSpc>
              <a:spcBef>
                <a:spcPts val="0"/>
              </a:spcBef>
              <a:buClr>
                <a:schemeClr val="bg2">
                  <a:lumMod val="40000"/>
                  <a:lumOff val="60000"/>
                </a:schemeClr>
              </a:buClr>
              <a:buFont typeface="Wingdings 3" charset="2"/>
              <a:buChar char=""/>
              <a:defRPr/>
            </a:pPr>
            <a:r>
              <a:rPr lang="en-US" sz="2400" dirty="0"/>
              <a:t>Renewable - </a:t>
            </a:r>
            <a:r>
              <a:rPr lang="en-US" sz="2400" cap="none" dirty="0"/>
              <a:t>Renewable resources is something that can be renewed e.g. a tree</a:t>
            </a:r>
          </a:p>
          <a:p>
            <a:pPr marL="800106" lvl="1" indent="-342906" defTabSz="457207">
              <a:lnSpc>
                <a:spcPct val="100000"/>
              </a:lnSpc>
              <a:spcBef>
                <a:spcPts val="0"/>
              </a:spcBef>
              <a:buClr>
                <a:schemeClr val="bg2">
                  <a:lumMod val="40000"/>
                  <a:lumOff val="60000"/>
                </a:schemeClr>
              </a:buClr>
              <a:buFont typeface="Wingdings 3" charset="2"/>
              <a:buChar char=""/>
              <a:defRPr/>
            </a:pPr>
            <a:r>
              <a:rPr lang="en-US" sz="2400" dirty="0"/>
              <a:t>Living -  </a:t>
            </a:r>
            <a:r>
              <a:rPr lang="en-US" sz="2400" cap="none" dirty="0"/>
              <a:t>Living resources are important to mankind because they provide food</a:t>
            </a:r>
          </a:p>
          <a:p>
            <a:pPr marL="800100" indent="0" fontAlgn="base">
              <a:lnSpc>
                <a:spcPct val="100000"/>
              </a:lnSpc>
              <a:spcBef>
                <a:spcPts val="0"/>
              </a:spcBef>
              <a:buNone/>
            </a:pPr>
            <a:r>
              <a:rPr lang="en-US" sz="2400" dirty="0"/>
              <a:t>non renewable - </a:t>
            </a:r>
            <a:r>
              <a:rPr lang="en-US" sz="2400" cap="none" dirty="0"/>
              <a:t>Non renewable resources such as metals are important because they are needed for industry </a:t>
            </a:r>
          </a:p>
          <a:p>
            <a:pPr marL="800106" lvl="1" indent="-342906" defTabSz="457207">
              <a:lnSpc>
                <a:spcPct val="80000"/>
              </a:lnSpc>
              <a:buClr>
                <a:schemeClr val="bg2">
                  <a:lumMod val="40000"/>
                  <a:lumOff val="60000"/>
                </a:schemeClr>
              </a:buClr>
              <a:buFont typeface="Wingdings 3" charset="2"/>
              <a:buChar char=""/>
              <a:defRPr/>
            </a:pPr>
            <a:r>
              <a:rPr lang="en-US" sz="2400" dirty="0"/>
              <a:t>fossil fuels -  </a:t>
            </a:r>
            <a:r>
              <a:rPr lang="en-US" sz="2400" cap="none" dirty="0"/>
              <a:t>Fossil fuels such as oil, coal and diesel are very important because they provide the power required by industry and also for domestic use  </a:t>
            </a:r>
          </a:p>
          <a:p>
            <a:endParaRPr lang="en-US" dirty="0"/>
          </a:p>
        </p:txBody>
      </p:sp>
      <p:pic>
        <p:nvPicPr>
          <p:cNvPr id="4" name="Picture 3"/>
          <p:cNvPicPr>
            <a:picLocks noChangeAspect="1"/>
          </p:cNvPicPr>
          <p:nvPr/>
        </p:nvPicPr>
        <p:blipFill>
          <a:blip r:embed="rId2"/>
          <a:stretch>
            <a:fillRect/>
          </a:stretch>
        </p:blipFill>
        <p:spPr>
          <a:xfrm>
            <a:off x="3643313" y="4305298"/>
            <a:ext cx="5072062" cy="2552701"/>
          </a:xfrm>
          <a:prstGeom prst="rect">
            <a:avLst/>
          </a:prstGeom>
        </p:spPr>
      </p:pic>
    </p:spTree>
    <p:extLst>
      <p:ext uri="{BB962C8B-B14F-4D97-AF65-F5344CB8AC3E}">
        <p14:creationId xmlns:p14="http://schemas.microsoft.com/office/powerpoint/2010/main" val="370661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601" y="292620"/>
            <a:ext cx="10364451" cy="824521"/>
          </a:xfrm>
        </p:spPr>
        <p:txBody>
          <a:bodyPr>
            <a:normAutofit fontScale="90000"/>
          </a:bodyPr>
          <a:lstStyle/>
          <a:p>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541163" y="1744073"/>
            <a:ext cx="5106026" cy="4556716"/>
          </a:xfrm>
        </p:spPr>
        <p:txBody>
          <a:bodyPr>
            <a:normAutofit/>
          </a:bodyPr>
          <a:lstStyle/>
          <a:p>
            <a:pPr marL="0" indent="0">
              <a:buNone/>
            </a:pPr>
            <a:r>
              <a:rPr lang="en-US" sz="2400" cap="none" dirty="0"/>
              <a:t> </a:t>
            </a:r>
            <a:endParaRPr lang="en-US" sz="2400" dirty="0"/>
          </a:p>
        </p:txBody>
      </p:sp>
      <p:sp>
        <p:nvSpPr>
          <p:cNvPr id="4" name="Content Placeholder 3"/>
          <p:cNvSpPr>
            <a:spLocks noGrp="1"/>
          </p:cNvSpPr>
          <p:nvPr>
            <p:ph sz="quarter" idx="14"/>
          </p:nvPr>
        </p:nvSpPr>
        <p:spPr>
          <a:xfrm>
            <a:off x="5940396" y="1744072"/>
            <a:ext cx="6061104" cy="4621508"/>
          </a:xfrm>
        </p:spPr>
        <p:txBody>
          <a:bodyPr>
            <a:normAutofit fontScale="92500" lnSpcReduction="10000"/>
          </a:bodyPr>
          <a:lstStyle/>
          <a:p>
            <a:pPr marL="0" indent="0">
              <a:buNone/>
            </a:pPr>
            <a:r>
              <a:rPr lang="en-US" sz="2800" b="1" dirty="0">
                <a:solidFill>
                  <a:schemeClr val="accent6">
                    <a:lumMod val="75000"/>
                  </a:schemeClr>
                </a:solidFill>
              </a:rPr>
              <a:t>Non-renewable energy resources</a:t>
            </a:r>
          </a:p>
          <a:p>
            <a:pPr marL="0" indent="0">
              <a:buNone/>
            </a:pPr>
            <a:r>
              <a:rPr lang="en-US" sz="2600" dirty="0"/>
              <a:t>				</a:t>
            </a:r>
            <a:r>
              <a:rPr lang="en-US" sz="2800" cap="none" dirty="0"/>
              <a:t>Coal </a:t>
            </a:r>
          </a:p>
          <a:p>
            <a:pPr marL="2743200" lvl="6" indent="0">
              <a:buNone/>
            </a:pPr>
            <a:r>
              <a:rPr lang="en-US" sz="2800" cap="none" dirty="0"/>
              <a:t>	Nuclear</a:t>
            </a:r>
          </a:p>
          <a:p>
            <a:pPr marL="0" indent="0">
              <a:buNone/>
            </a:pPr>
            <a:r>
              <a:rPr lang="en-US" sz="2800" cap="none" dirty="0"/>
              <a:t>                            		Oil         </a:t>
            </a:r>
          </a:p>
          <a:p>
            <a:pPr marL="2743200" lvl="6" indent="0">
              <a:buNone/>
            </a:pPr>
            <a:r>
              <a:rPr lang="en-US" sz="2800" cap="none" dirty="0"/>
              <a:t>	Natural Gas </a:t>
            </a:r>
          </a:p>
          <a:p>
            <a:endParaRPr lang="en-US" sz="2600" dirty="0"/>
          </a:p>
          <a:p>
            <a:pPr marL="0" indent="0">
              <a:buNone/>
            </a:pPr>
            <a:r>
              <a:rPr lang="en-US" sz="2800" cap="none" dirty="0"/>
              <a:t>Non-renewable resources are available in limited supplies. this is usually due to the long time it takes for them to be replenished</a:t>
            </a:r>
          </a:p>
          <a:p>
            <a:endParaRPr lang="en-US" sz="2600" dirty="0"/>
          </a:p>
        </p:txBody>
      </p:sp>
      <p:sp>
        <p:nvSpPr>
          <p:cNvPr id="5" name="Rectangle 4"/>
          <p:cNvSpPr/>
          <p:nvPr/>
        </p:nvSpPr>
        <p:spPr>
          <a:xfrm>
            <a:off x="1012601" y="1044721"/>
            <a:ext cx="7517827" cy="523220"/>
          </a:xfrm>
          <a:prstGeom prst="rect">
            <a:avLst/>
          </a:prstGeom>
        </p:spPr>
        <p:txBody>
          <a:bodyPr wrap="none">
            <a:spAutoFit/>
          </a:bodyPr>
          <a:lstStyle/>
          <a:p>
            <a:r>
              <a:rPr lang="en-US" sz="2800" b="1" dirty="0">
                <a:solidFill>
                  <a:srgbClr val="0000FF"/>
                </a:solidFill>
              </a:rPr>
              <a:t>Nonrenewable and Renewable Energy Resources</a:t>
            </a:r>
          </a:p>
        </p:txBody>
      </p:sp>
      <p:pic>
        <p:nvPicPr>
          <p:cNvPr id="6" name="Picture 5"/>
          <p:cNvPicPr>
            <a:picLocks noChangeAspect="1"/>
          </p:cNvPicPr>
          <p:nvPr/>
        </p:nvPicPr>
        <p:blipFill>
          <a:blip r:embed="rId2"/>
          <a:stretch>
            <a:fillRect/>
          </a:stretch>
        </p:blipFill>
        <p:spPr>
          <a:xfrm>
            <a:off x="2949291" y="2370916"/>
            <a:ext cx="5716135" cy="2228432"/>
          </a:xfrm>
          <a:prstGeom prst="rect">
            <a:avLst/>
          </a:prstGeom>
        </p:spPr>
      </p:pic>
      <p:sp>
        <p:nvSpPr>
          <p:cNvPr id="7" name="Rectangle 6"/>
          <p:cNvSpPr/>
          <p:nvPr/>
        </p:nvSpPr>
        <p:spPr>
          <a:xfrm>
            <a:off x="408126" y="1835599"/>
            <a:ext cx="5372100" cy="4247317"/>
          </a:xfrm>
          <a:prstGeom prst="rect">
            <a:avLst/>
          </a:prstGeom>
        </p:spPr>
        <p:txBody>
          <a:bodyPr wrap="square">
            <a:spAutoFit/>
          </a:bodyPr>
          <a:lstStyle/>
          <a:p>
            <a:r>
              <a:rPr lang="en-US" sz="2800" b="1" dirty="0">
                <a:solidFill>
                  <a:schemeClr val="accent6">
                    <a:lumMod val="75000"/>
                  </a:schemeClr>
                </a:solidFill>
              </a:rPr>
              <a:t>RENEWABLE ENERGY RESOURCES </a:t>
            </a:r>
          </a:p>
          <a:p>
            <a:r>
              <a:rPr lang="en-US" sz="2800" dirty="0"/>
              <a:t>Solar</a:t>
            </a:r>
          </a:p>
          <a:p>
            <a:r>
              <a:rPr lang="en-US" sz="2800" dirty="0"/>
              <a:t>Wind </a:t>
            </a:r>
          </a:p>
          <a:p>
            <a:r>
              <a:rPr lang="en-US" sz="2800" dirty="0"/>
              <a:t>Water (hydro), </a:t>
            </a:r>
          </a:p>
          <a:p>
            <a:r>
              <a:rPr lang="en-US" sz="2800" dirty="0"/>
              <a:t>Biomass,</a:t>
            </a:r>
          </a:p>
          <a:p>
            <a:r>
              <a:rPr lang="en-US" sz="2800" dirty="0"/>
              <a:t>Geothermal</a:t>
            </a:r>
            <a:r>
              <a:rPr lang="en-US" sz="2400" dirty="0"/>
              <a:t>.</a:t>
            </a:r>
          </a:p>
          <a:p>
            <a:pPr marL="342900" indent="-342900">
              <a:buFont typeface="Arial" panose="020B0604020202020204" pitchFamily="34" charset="0"/>
              <a:buChar char="•"/>
            </a:pPr>
            <a:endParaRPr lang="en-US" sz="2400" dirty="0"/>
          </a:p>
          <a:p>
            <a:r>
              <a:rPr lang="en-US" sz="2600" dirty="0"/>
              <a:t>Renewable resources are replenished naturally and over relatively short periods of time. </a:t>
            </a:r>
          </a:p>
        </p:txBody>
      </p:sp>
      <mc:AlternateContent xmlns:mc="http://schemas.openxmlformats.org/markup-compatibility/2006">
        <mc:Choice xmlns:pslz="http://schemas.microsoft.com/office/powerpoint/2016/slidezoom" xmlns="" Requires="pslz">
          <p:graphicFrame>
            <p:nvGraphicFramePr>
              <p:cNvPr id="9" name="Slide Zoom 8">
                <a:extLst>
                  <a:ext uri="{FF2B5EF4-FFF2-40B4-BE49-F238E27FC236}">
                    <a16:creationId xmlns:a16="http://schemas.microsoft.com/office/drawing/2014/main" id="{1F61C30A-04E2-43F1-9F88-48AB6C51D8D9}"/>
                  </a:ext>
                </a:extLst>
              </p:cNvPr>
              <p:cNvGraphicFramePr>
                <a:graphicFrameLocks noChangeAspect="1"/>
              </p:cNvGraphicFramePr>
              <p:nvPr>
                <p:extLst>
                  <p:ext uri="{D42A27DB-BD31-4B8C-83A1-F6EECF244321}">
                    <p14:modId xmlns:p14="http://schemas.microsoft.com/office/powerpoint/2010/main" val="119867659"/>
                  </p:ext>
                </p:extLst>
              </p:nvPr>
            </p:nvGraphicFramePr>
            <p:xfrm>
              <a:off x="-2937164" y="-524741"/>
              <a:ext cx="3048000" cy="1714500"/>
            </p:xfrm>
            <a:graphic>
              <a:graphicData uri="http://schemas.microsoft.com/office/powerpoint/2016/slidezoom">
                <pslz:sldZm>
                  <pslz:sldZmObj sldId="272" cId="267171959">
                    <pslz:zmPr id="{4E063584-EE9D-460A-8600-97603570435F}"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9" name="Slide Zoom 8">
                <a:hlinkClick r:id="rId4" action="ppaction://hlinksldjump"/>
                <a:extLst>
                  <a:ext uri="{FF2B5EF4-FFF2-40B4-BE49-F238E27FC236}">
                    <a16:creationId xmlns:a16="http://schemas.microsoft.com/office/drawing/2014/main" xmlns="" xmlns:pslz="http://schemas.microsoft.com/office/powerpoint/2016/slidezoom" id="{1F61C30A-04E2-43F1-9F88-48AB6C51D8D9}"/>
                  </a:ext>
                </a:extLst>
              </p:cNvPr>
              <p:cNvPicPr>
                <a:picLocks noGrp="1" noRot="1" noChangeAspect="1" noMove="1" noResize="1" noEditPoints="1" noAdjustHandles="1" noChangeArrowheads="1" noChangeShapeType="1"/>
              </p:cNvPicPr>
              <p:nvPr/>
            </p:nvPicPr>
            <p:blipFill>
              <a:blip r:embed="rId5"/>
              <a:stretch>
                <a:fillRect/>
              </a:stretch>
            </p:blipFill>
            <p:spPr>
              <a:xfrm>
                <a:off x="-2937164" y="-52474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6717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D738FA4C-DB6D-48F2-8D5E-F8D5DFC9F733}"/>
              </a:ext>
            </a:extLst>
          </p:cNvPr>
          <p:cNvSpPr>
            <a:spLocks noGrp="1"/>
          </p:cNvSpPr>
          <p:nvPr>
            <p:ph type="title"/>
          </p:nvPr>
        </p:nvSpPr>
        <p:spPr>
          <a:xfrm>
            <a:off x="913149" y="32599"/>
            <a:ext cx="10364451" cy="1596177"/>
          </a:xfrm>
        </p:spPr>
        <p:txBody>
          <a:bodyPr/>
          <a:lstStyle/>
          <a:p>
            <a:r>
              <a:rPr lang="en-US" b="1" dirty="0" err="1">
                <a:solidFill>
                  <a:srgbClr val="0000FF"/>
                </a:solidFill>
                <a:latin typeface="Arial Rounded MT Bold" panose="020F0704030504030204" pitchFamily="34" charset="0"/>
              </a:rPr>
              <a:t>Thalangama</a:t>
            </a:r>
            <a:r>
              <a:rPr lang="en-US" b="1" dirty="0">
                <a:solidFill>
                  <a:srgbClr val="0000FF"/>
                </a:solidFill>
                <a:latin typeface="Arial Rounded MT Bold" panose="020F0704030504030204" pitchFamily="34" charset="0"/>
              </a:rPr>
              <a:t> wetland</a:t>
            </a:r>
            <a:br>
              <a:rPr lang="en-US" b="1" dirty="0">
                <a:solidFill>
                  <a:srgbClr val="0000FF"/>
                </a:solidFill>
                <a:latin typeface="Arial Rounded MT Bold" panose="020F0704030504030204" pitchFamily="34" charset="0"/>
              </a:rPr>
            </a:br>
            <a:r>
              <a:rPr lang="en-US" b="1" dirty="0">
                <a:solidFill>
                  <a:srgbClr val="FF0000"/>
                </a:solidFill>
                <a:latin typeface="Arial Rounded MT Bold" panose="020F0704030504030204" pitchFamily="34" charset="0"/>
              </a:rPr>
              <a:t>conservations ?????</a:t>
            </a:r>
          </a:p>
        </p:txBody>
      </p:sp>
      <p:sp>
        <p:nvSpPr>
          <p:cNvPr id="6" name="Content Placeholder 5">
            <a:extLst>
              <a:ext uri="{FF2B5EF4-FFF2-40B4-BE49-F238E27FC236}">
                <a16:creationId xmlns:a16="http://schemas.microsoft.com/office/drawing/2014/main" xmlns="" id="{A91F2EB6-B57B-48CA-8D9E-5BA401377254}"/>
              </a:ext>
            </a:extLst>
          </p:cNvPr>
          <p:cNvSpPr>
            <a:spLocks noGrp="1"/>
          </p:cNvSpPr>
          <p:nvPr>
            <p:ph sz="quarter" idx="13"/>
          </p:nvPr>
        </p:nvSpPr>
        <p:spPr>
          <a:xfrm>
            <a:off x="561473" y="1628776"/>
            <a:ext cx="11197389" cy="5067908"/>
          </a:xfrm>
        </p:spPr>
        <p:txBody>
          <a:bodyPr/>
          <a:lstStyle/>
          <a:p>
            <a:r>
              <a:rPr lang="en-US" sz="2400" dirty="0"/>
              <a:t>Since 2007 the wetland and its surroundings are </a:t>
            </a:r>
            <a:r>
              <a:rPr lang="en-US" sz="2400" dirty="0" err="1"/>
              <a:t>gazetted</a:t>
            </a:r>
            <a:r>
              <a:rPr lang="en-US" sz="2400" dirty="0"/>
              <a:t> as an </a:t>
            </a:r>
            <a:r>
              <a:rPr lang="en-US" sz="2400" b="1" dirty="0">
                <a:solidFill>
                  <a:srgbClr val="0000FF"/>
                </a:solidFill>
              </a:rPr>
              <a:t>environmental protection area [</a:t>
            </a:r>
            <a:r>
              <a:rPr lang="en-US" sz="2400" b="1" dirty="0" err="1">
                <a:solidFill>
                  <a:srgbClr val="0000FF"/>
                </a:solidFill>
              </a:rPr>
              <a:t>epa</a:t>
            </a:r>
            <a:r>
              <a:rPr lang="en-US" sz="2400" b="1" dirty="0">
                <a:solidFill>
                  <a:srgbClr val="0000FF"/>
                </a:solidFill>
              </a:rPr>
              <a:t>]</a:t>
            </a:r>
            <a:r>
              <a:rPr lang="en-US" sz="2400" dirty="0">
                <a:solidFill>
                  <a:srgbClr val="0000FF"/>
                </a:solidFill>
              </a:rPr>
              <a:t> </a:t>
            </a:r>
            <a:r>
              <a:rPr lang="en-US" sz="2400" dirty="0"/>
              <a:t>under the national environmental act [</a:t>
            </a:r>
            <a:r>
              <a:rPr lang="en-US" sz="2400" dirty="0" err="1"/>
              <a:t>nea</a:t>
            </a:r>
            <a:r>
              <a:rPr lang="en-US" sz="2400" dirty="0"/>
              <a:t>] owing to its </a:t>
            </a:r>
            <a:r>
              <a:rPr lang="en-US" sz="2400" b="1" dirty="0">
                <a:solidFill>
                  <a:schemeClr val="accent6">
                    <a:lumMod val="50000"/>
                  </a:schemeClr>
                </a:solidFill>
              </a:rPr>
              <a:t>“ecological, hydrological and historical importance”</a:t>
            </a:r>
          </a:p>
          <a:p>
            <a:r>
              <a:rPr lang="en-US" sz="2400" dirty="0"/>
              <a:t>There will be 17.3 km elevated 4-lane highway linking the new Kelaniya bridge to the outer circular highway at pore, </a:t>
            </a:r>
            <a:r>
              <a:rPr lang="en-US" sz="2400" dirty="0" err="1"/>
              <a:t>athurugiriya</a:t>
            </a:r>
            <a:r>
              <a:rPr lang="en-US" sz="2400" dirty="0"/>
              <a:t>.</a:t>
            </a:r>
          </a:p>
          <a:p>
            <a:r>
              <a:rPr lang="en-US" sz="2400" dirty="0"/>
              <a:t>3 km of this will cross part of the </a:t>
            </a:r>
            <a:r>
              <a:rPr lang="en-US" sz="2400" dirty="0" err="1"/>
              <a:t>thalangama</a:t>
            </a:r>
            <a:r>
              <a:rPr lang="en-US" sz="2400" dirty="0"/>
              <a:t> wetland, disturbing this ecologically sensitive area.  </a:t>
            </a:r>
          </a:p>
          <a:p>
            <a:r>
              <a:rPr lang="en-US" sz="2400" dirty="0"/>
              <a:t>The </a:t>
            </a:r>
            <a:r>
              <a:rPr lang="en-US" sz="2400" dirty="0" err="1"/>
              <a:t>cea</a:t>
            </a:r>
            <a:r>
              <a:rPr lang="en-US" sz="2400" dirty="0"/>
              <a:t> has sought the Attorney general’s advise on revising the gazette, but AG has said this would be a violation of the </a:t>
            </a:r>
            <a:r>
              <a:rPr lang="en-US" sz="2400" dirty="0" err="1"/>
              <a:t>nea</a:t>
            </a:r>
            <a:endParaRPr lang="en-US" sz="2400" dirty="0"/>
          </a:p>
          <a:p>
            <a:endParaRPr lang="en-US" dirty="0"/>
          </a:p>
        </p:txBody>
      </p:sp>
    </p:spTree>
    <p:extLst>
      <p:ext uri="{BB962C8B-B14F-4D97-AF65-F5344CB8AC3E}">
        <p14:creationId xmlns:p14="http://schemas.microsoft.com/office/powerpoint/2010/main" val="293577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additive="base">
                                        <p:cTn id="1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calcmode="lin" valueType="num">
                                      <p:cBhvr additive="base">
                                        <p:cTn id="1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0BCFB83F-6C9F-450C-BFC4-FAE48A7612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1345030" y="355600"/>
            <a:ext cx="9144000" cy="6502400"/>
          </a:xfrm>
          <a:prstGeom prst="rect">
            <a:avLst/>
          </a:prstGeom>
        </p:spPr>
      </p:pic>
    </p:spTree>
    <p:extLst>
      <p:ext uri="{BB962C8B-B14F-4D97-AF65-F5344CB8AC3E}">
        <p14:creationId xmlns:p14="http://schemas.microsoft.com/office/powerpoint/2010/main" val="4263177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E8ACC7-8222-8AE4-E449-A009161DD30A}"/>
              </a:ext>
            </a:extLst>
          </p:cNvPr>
          <p:cNvSpPr>
            <a:spLocks noGrp="1"/>
          </p:cNvSpPr>
          <p:nvPr>
            <p:ph type="title"/>
          </p:nvPr>
        </p:nvSpPr>
        <p:spPr>
          <a:xfrm>
            <a:off x="913774" y="73233"/>
            <a:ext cx="10364451" cy="673387"/>
          </a:xfrm>
        </p:spPr>
        <p:txBody>
          <a:bodyPr/>
          <a:lstStyle/>
          <a:p>
            <a:r>
              <a:rPr lang="en-US" dirty="0"/>
              <a:t>Mangrove conservation</a:t>
            </a:r>
          </a:p>
        </p:txBody>
      </p:sp>
      <p:sp>
        <p:nvSpPr>
          <p:cNvPr id="3" name="Content Placeholder 2">
            <a:extLst>
              <a:ext uri="{FF2B5EF4-FFF2-40B4-BE49-F238E27FC236}">
                <a16:creationId xmlns:a16="http://schemas.microsoft.com/office/drawing/2014/main" xmlns="" id="{F2909F2E-A46E-0F27-94E2-8C03A61AC7A7}"/>
              </a:ext>
            </a:extLst>
          </p:cNvPr>
          <p:cNvSpPr>
            <a:spLocks noGrp="1"/>
          </p:cNvSpPr>
          <p:nvPr>
            <p:ph sz="quarter" idx="13"/>
          </p:nvPr>
        </p:nvSpPr>
        <p:spPr>
          <a:xfrm>
            <a:off x="285225" y="958006"/>
            <a:ext cx="5436066" cy="4417675"/>
          </a:xfrm>
        </p:spPr>
        <p:txBody>
          <a:bodyPr/>
          <a:lstStyle/>
          <a:p>
            <a:r>
              <a:rPr lang="en-US" b="1" i="0" dirty="0">
                <a:solidFill>
                  <a:srgbClr val="000000"/>
                </a:solidFill>
                <a:effectLst/>
                <a:latin typeface="Oswald" panose="020F0502020204030204" pitchFamily="2" charset="0"/>
              </a:rPr>
              <a:t>Sri Lanka receives esteemed UN Award for Mangrove Ecosystem Restoration Excellence</a:t>
            </a:r>
          </a:p>
          <a:p>
            <a:endParaRPr lang="en-US" dirty="0"/>
          </a:p>
        </p:txBody>
      </p:sp>
      <p:pic>
        <p:nvPicPr>
          <p:cNvPr id="8" name="Content Placeholder 7">
            <a:extLst>
              <a:ext uri="{FF2B5EF4-FFF2-40B4-BE49-F238E27FC236}">
                <a16:creationId xmlns:a16="http://schemas.microsoft.com/office/drawing/2014/main" xmlns="" id="{28FFA934-EF00-484A-21C4-E2CB47626AA3}"/>
              </a:ext>
            </a:extLst>
          </p:cNvPr>
          <p:cNvPicPr>
            <a:picLocks noGrp="1" noChangeAspect="1"/>
          </p:cNvPicPr>
          <p:nvPr>
            <p:ph sz="quarter" idx="14"/>
          </p:nvPr>
        </p:nvPicPr>
        <p:blipFill>
          <a:blip r:embed="rId2" cstate="screen">
            <a:extLst>
              <a:ext uri="{28A0092B-C50C-407E-A947-70E740481C1C}">
                <a14:useLocalDpi xmlns:a14="http://schemas.microsoft.com/office/drawing/2010/main"/>
              </a:ext>
            </a:extLst>
          </a:blip>
          <a:stretch>
            <a:fillRect/>
          </a:stretch>
        </p:blipFill>
        <p:spPr>
          <a:xfrm>
            <a:off x="6375604" y="1076748"/>
            <a:ext cx="5531171" cy="3424237"/>
          </a:xfrm>
        </p:spPr>
      </p:pic>
      <p:pic>
        <p:nvPicPr>
          <p:cNvPr id="1026" name="Picture 2">
            <a:extLst>
              <a:ext uri="{FF2B5EF4-FFF2-40B4-BE49-F238E27FC236}">
                <a16:creationId xmlns:a16="http://schemas.microsoft.com/office/drawing/2014/main" xmlns="" id="{7646AA71-9CA4-5E8E-F047-08984BA0DBC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504" y="2156122"/>
            <a:ext cx="4737507" cy="2021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9F18858A-E0E7-41FB-8FB7-91CF5D09D35A}"/>
              </a:ext>
            </a:extLst>
          </p:cNvPr>
          <p:cNvSpPr txBox="1"/>
          <p:nvPr/>
        </p:nvSpPr>
        <p:spPr>
          <a:xfrm>
            <a:off x="142614" y="4272677"/>
            <a:ext cx="5953386" cy="2031325"/>
          </a:xfrm>
          <a:prstGeom prst="rect">
            <a:avLst/>
          </a:prstGeom>
          <a:noFill/>
        </p:spPr>
        <p:txBody>
          <a:bodyPr wrap="square">
            <a:spAutoFit/>
          </a:bodyPr>
          <a:lstStyle/>
          <a:p>
            <a:r>
              <a:rPr lang="en-US" b="0" i="0" dirty="0">
                <a:solidFill>
                  <a:srgbClr val="000000"/>
                </a:solidFill>
                <a:effectLst/>
                <a:latin typeface="PT Serif" panose="020A0603040505020204" pitchFamily="18" charset="0"/>
              </a:rPr>
              <a:t>At the 6th Assembly of the United Nations Environment (UNEA), Sri Lanka was </a:t>
            </a:r>
            <a:r>
              <a:rPr lang="en-US" b="0" i="0" dirty="0" err="1">
                <a:solidFill>
                  <a:srgbClr val="000000"/>
                </a:solidFill>
                <a:effectLst/>
                <a:latin typeface="PT Serif" panose="020A0603040505020204" pitchFamily="18" charset="0"/>
              </a:rPr>
              <a:t>honoured</a:t>
            </a:r>
            <a:r>
              <a:rPr lang="en-US" b="0" i="0" dirty="0">
                <a:solidFill>
                  <a:srgbClr val="000000"/>
                </a:solidFill>
                <a:effectLst/>
                <a:latin typeface="PT Serif" panose="020A0603040505020204" pitchFamily="18" charset="0"/>
              </a:rPr>
              <a:t> with the prestigious World Restoration Flagship Award by the United Nations Environment </a:t>
            </a:r>
            <a:r>
              <a:rPr lang="en-US" b="0" i="0" dirty="0" err="1">
                <a:solidFill>
                  <a:srgbClr val="000000"/>
                </a:solidFill>
                <a:effectLst/>
                <a:latin typeface="PT Serif" panose="020A0603040505020204" pitchFamily="18" charset="0"/>
              </a:rPr>
              <a:t>Programme</a:t>
            </a:r>
            <a:r>
              <a:rPr lang="en-US" b="0" i="0" dirty="0">
                <a:solidFill>
                  <a:srgbClr val="000000"/>
                </a:solidFill>
                <a:effectLst/>
                <a:latin typeface="PT Serif" panose="020A0603040505020204" pitchFamily="18" charset="0"/>
              </a:rPr>
              <a:t> (UNEP) for its remarkable efforts in accelerating the natural revival of mangroves</a:t>
            </a:r>
            <a:r>
              <a:rPr lang="en-US" dirty="0">
                <a:solidFill>
                  <a:srgbClr val="000000"/>
                </a:solidFill>
                <a:latin typeface="PT Serif" panose="020A0603040505020204" pitchFamily="18" charset="0"/>
              </a:rPr>
              <a:t>,</a:t>
            </a:r>
            <a:r>
              <a:rPr lang="en-US" b="0" i="0" dirty="0">
                <a:solidFill>
                  <a:srgbClr val="000000"/>
                </a:solidFill>
                <a:effectLst/>
                <a:latin typeface="PT Serif" panose="020A0603040505020204" pitchFamily="18" charset="0"/>
              </a:rPr>
              <a:t> crucial for ensuring the well-being of communities across the island nation.</a:t>
            </a:r>
            <a:endParaRPr lang="en-US" dirty="0"/>
          </a:p>
        </p:txBody>
      </p:sp>
      <p:sp>
        <p:nvSpPr>
          <p:cNvPr id="9" name="TextBox 8">
            <a:extLst>
              <a:ext uri="{FF2B5EF4-FFF2-40B4-BE49-F238E27FC236}">
                <a16:creationId xmlns:a16="http://schemas.microsoft.com/office/drawing/2014/main" xmlns="" id="{54917589-B6B7-229E-9304-DCAACCF2F956}"/>
              </a:ext>
            </a:extLst>
          </p:cNvPr>
          <p:cNvSpPr txBox="1"/>
          <p:nvPr/>
        </p:nvSpPr>
        <p:spPr>
          <a:xfrm>
            <a:off x="7105453" y="5375681"/>
            <a:ext cx="4071472" cy="1323439"/>
          </a:xfrm>
          <a:prstGeom prst="rect">
            <a:avLst/>
          </a:prstGeom>
          <a:noFill/>
        </p:spPr>
        <p:txBody>
          <a:bodyPr wrap="square" rtlCol="0">
            <a:spAutoFit/>
          </a:bodyPr>
          <a:lstStyle/>
          <a:p>
            <a:r>
              <a:rPr lang="en-US" sz="8000" dirty="0">
                <a:solidFill>
                  <a:srgbClr val="FF0000"/>
                </a:solidFill>
                <a:latin typeface="Arial Black" panose="020B0A04020102020204" pitchFamily="34" charset="0"/>
              </a:rPr>
              <a:t>????</a:t>
            </a:r>
          </a:p>
        </p:txBody>
      </p:sp>
      <p:sp>
        <p:nvSpPr>
          <p:cNvPr id="10" name="TextBox 9">
            <a:extLst>
              <a:ext uri="{FF2B5EF4-FFF2-40B4-BE49-F238E27FC236}">
                <a16:creationId xmlns:a16="http://schemas.microsoft.com/office/drawing/2014/main" xmlns="" id="{EF49BF6A-1367-EECA-7796-267F833B7A56}"/>
              </a:ext>
            </a:extLst>
          </p:cNvPr>
          <p:cNvSpPr txBox="1"/>
          <p:nvPr/>
        </p:nvSpPr>
        <p:spPr>
          <a:xfrm>
            <a:off x="1132514" y="6459523"/>
            <a:ext cx="3959603" cy="369332"/>
          </a:xfrm>
          <a:prstGeom prst="rect">
            <a:avLst/>
          </a:prstGeom>
          <a:noFill/>
        </p:spPr>
        <p:txBody>
          <a:bodyPr wrap="square" rtlCol="0">
            <a:spAutoFit/>
          </a:bodyPr>
          <a:lstStyle/>
          <a:p>
            <a:r>
              <a:rPr lang="en-US" dirty="0"/>
              <a:t>The Island (E-Paper) 29/02/2024</a:t>
            </a:r>
          </a:p>
        </p:txBody>
      </p:sp>
      <p:sp>
        <p:nvSpPr>
          <p:cNvPr id="11" name="TextBox 10">
            <a:extLst>
              <a:ext uri="{FF2B5EF4-FFF2-40B4-BE49-F238E27FC236}">
                <a16:creationId xmlns:a16="http://schemas.microsoft.com/office/drawing/2014/main" xmlns="" id="{5EC1A6AD-03F2-8C80-0CAC-D8AFA8F528FD}"/>
              </a:ext>
            </a:extLst>
          </p:cNvPr>
          <p:cNvSpPr txBox="1"/>
          <p:nvPr/>
        </p:nvSpPr>
        <p:spPr>
          <a:xfrm>
            <a:off x="5637402" y="315426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xmlns="" id="{629EAD6D-859A-87F0-DBE0-7CC739DABAD9}"/>
              </a:ext>
            </a:extLst>
          </p:cNvPr>
          <p:cNvSpPr txBox="1"/>
          <p:nvPr/>
        </p:nvSpPr>
        <p:spPr>
          <a:xfrm>
            <a:off x="7105453" y="4831113"/>
            <a:ext cx="3691178" cy="369332"/>
          </a:xfrm>
          <a:prstGeom prst="rect">
            <a:avLst/>
          </a:prstGeom>
          <a:noFill/>
        </p:spPr>
        <p:txBody>
          <a:bodyPr wrap="square" rtlCol="0">
            <a:spAutoFit/>
          </a:bodyPr>
          <a:lstStyle/>
          <a:p>
            <a:r>
              <a:rPr lang="en-US" dirty="0"/>
              <a:t>Sunday Times : 04/02/2024</a:t>
            </a:r>
          </a:p>
        </p:txBody>
      </p:sp>
    </p:spTree>
    <p:extLst>
      <p:ext uri="{BB962C8B-B14F-4D97-AF65-F5344CB8AC3E}">
        <p14:creationId xmlns:p14="http://schemas.microsoft.com/office/powerpoint/2010/main" val="319936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04168"/>
            <a:ext cx="10364451" cy="795946"/>
          </a:xfrm>
        </p:spPr>
        <p:txBody>
          <a:bodyPr/>
          <a:lstStyle/>
          <a:p>
            <a:r>
              <a:rPr lang="en-US" dirty="0"/>
              <a:t>ENGINEERS AND THE ENVIRONMENT</a:t>
            </a:r>
          </a:p>
        </p:txBody>
      </p:sp>
      <p:sp>
        <p:nvSpPr>
          <p:cNvPr id="3" name="Content Placeholder 2"/>
          <p:cNvSpPr>
            <a:spLocks noGrp="1"/>
          </p:cNvSpPr>
          <p:nvPr>
            <p:ph sz="quarter" idx="13"/>
          </p:nvPr>
        </p:nvSpPr>
        <p:spPr>
          <a:xfrm>
            <a:off x="913774" y="1143000"/>
            <a:ext cx="10363826" cy="5529263"/>
          </a:xfrm>
        </p:spPr>
        <p:txBody>
          <a:bodyPr>
            <a:noAutofit/>
          </a:bodyPr>
          <a:lstStyle/>
          <a:p>
            <a:pPr marL="0" indent="0">
              <a:buNone/>
            </a:pPr>
            <a:r>
              <a:rPr lang="en-US" sz="2400" dirty="0"/>
              <a:t>introduction</a:t>
            </a:r>
          </a:p>
          <a:p>
            <a:r>
              <a:rPr lang="en-US" sz="2400" dirty="0"/>
              <a:t>Engineers have a complex relationship to the environment. </a:t>
            </a:r>
          </a:p>
          <a:p>
            <a:r>
              <a:rPr lang="en-US" sz="2400" dirty="0"/>
              <a:t>On the one hand, they have helped to produce some of the environmental problems that plague human society. Projects designed by engineers produce toxic chemicals that pollute the land, air, and rivers. Engineers also design projects that flood farmlands, drain wetlands, and destroy the forests. </a:t>
            </a:r>
          </a:p>
          <a:p>
            <a:r>
              <a:rPr lang="en-US" sz="2400" dirty="0"/>
              <a:t>On the other hand, engineers can design projects, products, and processes that reduce or eliminate these same threats to environmental integrity. If engineers have contributed to our environmental problems (as have most of us), then they are also an essential part of their solution.</a:t>
            </a:r>
          </a:p>
        </p:txBody>
      </p:sp>
    </p:spTree>
    <p:extLst>
      <p:ext uri="{BB962C8B-B14F-4D97-AF65-F5344CB8AC3E}">
        <p14:creationId xmlns:p14="http://schemas.microsoft.com/office/powerpoint/2010/main" val="272513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D0AE0A-C8A0-4F06-A18C-04F131C09DA8}"/>
              </a:ext>
            </a:extLst>
          </p:cNvPr>
          <p:cNvSpPr>
            <a:spLocks noGrp="1"/>
          </p:cNvSpPr>
          <p:nvPr>
            <p:ph type="title"/>
          </p:nvPr>
        </p:nvSpPr>
        <p:spPr>
          <a:xfrm>
            <a:off x="912524" y="128337"/>
            <a:ext cx="10364451" cy="1203158"/>
          </a:xfrm>
        </p:spPr>
        <p:txBody>
          <a:bodyPr>
            <a:normAutofit fontScale="90000"/>
          </a:bodyPr>
          <a:lstStyle/>
          <a:p>
            <a:r>
              <a:rPr lang="en-US" b="1" i="0" dirty="0" err="1">
                <a:solidFill>
                  <a:srgbClr val="0A1633"/>
                </a:solidFill>
                <a:effectLst/>
                <a:latin typeface="Crete Round"/>
              </a:rPr>
              <a:t>Veddha</a:t>
            </a:r>
            <a:r>
              <a:rPr lang="en-US" b="1" i="0" dirty="0">
                <a:solidFill>
                  <a:srgbClr val="0A1633"/>
                </a:solidFill>
                <a:effectLst/>
                <a:latin typeface="Crete Round"/>
              </a:rPr>
              <a:t> chief files writ petition against</a:t>
            </a:r>
            <a:br>
              <a:rPr lang="en-US" b="1" i="0" dirty="0">
                <a:solidFill>
                  <a:srgbClr val="0A1633"/>
                </a:solidFill>
                <a:effectLst/>
                <a:latin typeface="Crete Round"/>
              </a:rPr>
            </a:br>
            <a:r>
              <a:rPr lang="en-US" b="1" i="0" dirty="0">
                <a:solidFill>
                  <a:srgbClr val="0A1633"/>
                </a:solidFill>
                <a:effectLst/>
                <a:latin typeface="Crete Round"/>
              </a:rPr>
              <a:t> Mahaweli Authority</a:t>
            </a:r>
            <a:br>
              <a:rPr lang="en-US" b="1" i="0" dirty="0">
                <a:solidFill>
                  <a:srgbClr val="0A1633"/>
                </a:solidFill>
                <a:effectLst/>
                <a:latin typeface="Crete Round"/>
              </a:rPr>
            </a:br>
            <a:endParaRPr lang="en-US" b="1" dirty="0"/>
          </a:p>
        </p:txBody>
      </p:sp>
      <p:sp>
        <p:nvSpPr>
          <p:cNvPr id="3" name="Content Placeholder 2">
            <a:extLst>
              <a:ext uri="{FF2B5EF4-FFF2-40B4-BE49-F238E27FC236}">
                <a16:creationId xmlns:a16="http://schemas.microsoft.com/office/drawing/2014/main" xmlns="" id="{52AA9CA4-12C2-4FC4-8431-8D1EE93B6CE6}"/>
              </a:ext>
            </a:extLst>
          </p:cNvPr>
          <p:cNvSpPr>
            <a:spLocks noGrp="1"/>
          </p:cNvSpPr>
          <p:nvPr>
            <p:ph sz="quarter" idx="13"/>
          </p:nvPr>
        </p:nvSpPr>
        <p:spPr>
          <a:xfrm>
            <a:off x="913774" y="1219201"/>
            <a:ext cx="10363826" cy="5638800"/>
          </a:xfrm>
        </p:spPr>
        <p:txBody>
          <a:bodyPr>
            <a:normAutofit fontScale="92500"/>
          </a:bodyPr>
          <a:lstStyle/>
          <a:p>
            <a:pPr algn="just"/>
            <a:r>
              <a:rPr lang="en-US" b="0" i="0" dirty="0">
                <a:solidFill>
                  <a:srgbClr val="212529"/>
                </a:solidFill>
                <a:effectLst/>
                <a:latin typeface="-apple-system"/>
              </a:rPr>
              <a:t>Leader of Sri Lanka’s indigenous Vedda community, </a:t>
            </a:r>
            <a:r>
              <a:rPr lang="en-US" b="0" i="0" dirty="0" err="1">
                <a:solidFill>
                  <a:srgbClr val="212529"/>
                </a:solidFill>
                <a:effectLst/>
                <a:latin typeface="-apple-system"/>
              </a:rPr>
              <a:t>Wannila</a:t>
            </a:r>
            <a:r>
              <a:rPr lang="en-US" b="0" i="0" dirty="0">
                <a:solidFill>
                  <a:srgbClr val="212529"/>
                </a:solidFill>
                <a:effectLst/>
                <a:latin typeface="-apple-system"/>
              </a:rPr>
              <a:t> </a:t>
            </a:r>
            <a:r>
              <a:rPr lang="en-US" b="0" i="0" dirty="0" err="1">
                <a:solidFill>
                  <a:srgbClr val="212529"/>
                </a:solidFill>
                <a:effectLst/>
                <a:latin typeface="-apple-system"/>
              </a:rPr>
              <a:t>Aththo</a:t>
            </a:r>
            <a:r>
              <a:rPr lang="en-US" b="0" i="0" dirty="0">
                <a:solidFill>
                  <a:srgbClr val="212529"/>
                </a:solidFill>
                <a:effectLst/>
                <a:latin typeface="-apple-system"/>
              </a:rPr>
              <a:t> filed a writ petition in the Court of Appeal against the massive environmental destruction taking place at the </a:t>
            </a:r>
            <a:r>
              <a:rPr lang="en-US" b="0" i="0" dirty="0" err="1">
                <a:solidFill>
                  <a:srgbClr val="212529"/>
                </a:solidFill>
                <a:effectLst/>
                <a:latin typeface="-apple-system"/>
              </a:rPr>
              <a:t>Galwalayaya</a:t>
            </a:r>
            <a:r>
              <a:rPr lang="en-US" b="0" i="0" dirty="0">
                <a:solidFill>
                  <a:srgbClr val="212529"/>
                </a:solidFill>
                <a:effectLst/>
                <a:latin typeface="-apple-system"/>
              </a:rPr>
              <a:t> forest reservation adjacent to </a:t>
            </a:r>
            <a:r>
              <a:rPr lang="en-US" b="0" i="0" dirty="0" err="1">
                <a:solidFill>
                  <a:srgbClr val="212529"/>
                </a:solidFill>
                <a:effectLst/>
                <a:latin typeface="-apple-system"/>
              </a:rPr>
              <a:t>Pollebedda-Maha</a:t>
            </a:r>
            <a:r>
              <a:rPr lang="en-US" b="0" i="0" dirty="0">
                <a:solidFill>
                  <a:srgbClr val="212529"/>
                </a:solidFill>
                <a:effectLst/>
                <a:latin typeface="-apple-system"/>
              </a:rPr>
              <a:t> Oya in the </a:t>
            </a:r>
            <a:r>
              <a:rPr lang="en-US" b="0" i="0" dirty="0" err="1">
                <a:solidFill>
                  <a:srgbClr val="212529"/>
                </a:solidFill>
                <a:effectLst/>
                <a:latin typeface="-apple-system"/>
              </a:rPr>
              <a:t>Ampara</a:t>
            </a:r>
            <a:r>
              <a:rPr lang="en-US" b="0" i="0" dirty="0">
                <a:solidFill>
                  <a:srgbClr val="212529"/>
                </a:solidFill>
                <a:effectLst/>
                <a:latin typeface="-apple-system"/>
              </a:rPr>
              <a:t> District.</a:t>
            </a:r>
          </a:p>
          <a:p>
            <a:pPr algn="just"/>
            <a:r>
              <a:rPr lang="en-US" b="0" i="0" dirty="0">
                <a:solidFill>
                  <a:srgbClr val="212529"/>
                </a:solidFill>
                <a:effectLst/>
                <a:latin typeface="-apple-system"/>
              </a:rPr>
              <a:t>The Vedda chief alleged that hundreds of acres of forest land were destructed by foreign companies, using dozers and heavy machinery.</a:t>
            </a:r>
          </a:p>
          <a:p>
            <a:pPr algn="just"/>
            <a:r>
              <a:rPr lang="en-US" b="0" i="0" dirty="0">
                <a:solidFill>
                  <a:srgbClr val="212529"/>
                </a:solidFill>
                <a:effectLst/>
                <a:latin typeface="-apple-system"/>
              </a:rPr>
              <a:t>He alleged that  they had now lost their right to livelihood in their ancestral lands.</a:t>
            </a:r>
          </a:p>
          <a:p>
            <a:pPr algn="just"/>
            <a:r>
              <a:rPr lang="en-US" b="0" i="0" dirty="0">
                <a:solidFill>
                  <a:srgbClr val="212529"/>
                </a:solidFill>
                <a:effectLst/>
                <a:latin typeface="-apple-system"/>
              </a:rPr>
              <a:t>Nearly 6,000 acres belonging to the forest reservation had been divided into 15 parts and sold among 15 private companies to grow maize , by the Mahaweli Authority.</a:t>
            </a:r>
          </a:p>
          <a:p>
            <a:pPr algn="just"/>
            <a:r>
              <a:rPr lang="en-US" b="0" i="0" dirty="0">
                <a:solidFill>
                  <a:srgbClr val="212529"/>
                </a:solidFill>
                <a:effectLst/>
                <a:latin typeface="-apple-system"/>
              </a:rPr>
              <a:t>It was said that this environmental destruction within the reservation will directly impact the catchment areas of the </a:t>
            </a:r>
            <a:r>
              <a:rPr lang="en-US" sz="2200" b="1" i="0" dirty="0" err="1">
                <a:solidFill>
                  <a:srgbClr val="FF0000"/>
                </a:solidFill>
                <a:effectLst/>
                <a:latin typeface="-apple-system"/>
              </a:rPr>
              <a:t>Rambakan</a:t>
            </a:r>
            <a:r>
              <a:rPr lang="en-US" sz="2200" b="1" i="0" dirty="0">
                <a:solidFill>
                  <a:srgbClr val="FF0000"/>
                </a:solidFill>
                <a:effectLst/>
                <a:latin typeface="-apple-system"/>
              </a:rPr>
              <a:t> Oya Reservoir</a:t>
            </a:r>
            <a:r>
              <a:rPr lang="en-US" b="1" i="0" dirty="0">
                <a:solidFill>
                  <a:srgbClr val="212529"/>
                </a:solidFill>
                <a:effectLst/>
                <a:latin typeface="-apple-system"/>
              </a:rPr>
              <a:t>.</a:t>
            </a:r>
            <a:endParaRPr lang="en-US" b="0" i="0" dirty="0">
              <a:solidFill>
                <a:srgbClr val="212529"/>
              </a:solidFill>
              <a:effectLst/>
              <a:latin typeface="-apple-system"/>
            </a:endParaRPr>
          </a:p>
          <a:p>
            <a:endParaRPr lang="en-US" dirty="0"/>
          </a:p>
        </p:txBody>
      </p:sp>
    </p:spTree>
    <p:extLst>
      <p:ext uri="{BB962C8B-B14F-4D97-AF65-F5344CB8AC3E}">
        <p14:creationId xmlns:p14="http://schemas.microsoft.com/office/powerpoint/2010/main" val="3205482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F81C6F85-8F10-4D69-BA48-AC7777A3AF7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11600" y="0"/>
            <a:ext cx="4368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E40209F1-B43B-4EC4-9518-F955E9174DFB}"/>
              </a:ext>
            </a:extLst>
          </p:cNvPr>
          <p:cNvSpPr txBox="1"/>
          <p:nvPr/>
        </p:nvSpPr>
        <p:spPr>
          <a:xfrm>
            <a:off x="192505" y="1733416"/>
            <a:ext cx="3719095" cy="3416320"/>
          </a:xfrm>
          <a:prstGeom prst="rect">
            <a:avLst/>
          </a:prstGeom>
          <a:noFill/>
        </p:spPr>
        <p:txBody>
          <a:bodyPr wrap="square">
            <a:spAutoFit/>
          </a:bodyPr>
          <a:lstStyle/>
          <a:p>
            <a:r>
              <a:rPr lang="en-US" b="0" i="0" dirty="0">
                <a:solidFill>
                  <a:srgbClr val="333333"/>
                </a:solidFill>
                <a:effectLst/>
                <a:latin typeface="Noto Serif"/>
              </a:rPr>
              <a:t>The forest cover of Sri Lanka in 2019 was reported to be </a:t>
            </a:r>
            <a:r>
              <a:rPr lang="en-US" b="0" i="0" u="sng" dirty="0">
                <a:effectLst/>
                <a:latin typeface="Noto Serif"/>
                <a:hlinkClick r:id="rId3">
                  <a:extLst>
                    <a:ext uri="{A12FA001-AC4F-418D-AE19-62706E023703}">
                      <ahyp:hlinkClr xmlns:ahyp="http://schemas.microsoft.com/office/drawing/2018/hyperlinkcolor" xmlns="" val="tx"/>
                    </a:ext>
                  </a:extLst>
                </a:hlinkClick>
              </a:rPr>
              <a:t>16.5 percent</a:t>
            </a:r>
            <a:r>
              <a:rPr lang="en-US" b="0" i="0" dirty="0">
                <a:solidFill>
                  <a:srgbClr val="333333"/>
                </a:solidFill>
                <a:effectLst/>
                <a:latin typeface="Noto Serif"/>
              </a:rPr>
              <a:t>, down from </a:t>
            </a:r>
            <a:r>
              <a:rPr lang="en-US" b="0" i="0" u="sng" dirty="0">
                <a:effectLst/>
                <a:latin typeface="Noto Serif"/>
                <a:hlinkClick r:id="rId4">
                  <a:extLst>
                    <a:ext uri="{A12FA001-AC4F-418D-AE19-62706E023703}">
                      <ahyp:hlinkClr xmlns:ahyp="http://schemas.microsoft.com/office/drawing/2018/hyperlinkcolor" xmlns="" val="tx"/>
                    </a:ext>
                  </a:extLst>
                </a:hlinkClick>
              </a:rPr>
              <a:t>29.7 percent in 2017</a:t>
            </a:r>
            <a:r>
              <a:rPr lang="en-US" b="0" i="0" dirty="0">
                <a:solidFill>
                  <a:srgbClr val="333333"/>
                </a:solidFill>
                <a:effectLst/>
                <a:latin typeface="Noto Serif"/>
              </a:rPr>
              <a:t>. </a:t>
            </a:r>
          </a:p>
          <a:p>
            <a:r>
              <a:rPr lang="en-US" dirty="0">
                <a:solidFill>
                  <a:srgbClr val="333333"/>
                </a:solidFill>
                <a:latin typeface="Noto Serif"/>
              </a:rPr>
              <a:t>I</a:t>
            </a:r>
            <a:r>
              <a:rPr lang="en-US" b="0" i="0" dirty="0">
                <a:solidFill>
                  <a:srgbClr val="333333"/>
                </a:solidFill>
                <a:effectLst/>
                <a:latin typeface="Noto Serif"/>
              </a:rPr>
              <a:t>n 1882, the country’s forest density was around</a:t>
            </a:r>
            <a:r>
              <a:rPr lang="en-US" b="0" i="0" dirty="0">
                <a:effectLst/>
                <a:latin typeface="Noto Serif"/>
              </a:rPr>
              <a:t> </a:t>
            </a:r>
            <a:r>
              <a:rPr lang="en-US" b="0" i="0" u="sng" dirty="0">
                <a:effectLst/>
                <a:latin typeface="Noto Serif"/>
                <a:hlinkClick r:id="rId5">
                  <a:extLst>
                    <a:ext uri="{A12FA001-AC4F-418D-AE19-62706E023703}">
                      <ahyp:hlinkClr xmlns:ahyp="http://schemas.microsoft.com/office/drawing/2018/hyperlinkcolor" xmlns="" val="tx"/>
                    </a:ext>
                  </a:extLst>
                </a:hlinkClick>
              </a:rPr>
              <a:t>82 percent</a:t>
            </a:r>
            <a:r>
              <a:rPr lang="en-US" b="0" i="0" u="sng" dirty="0">
                <a:solidFill>
                  <a:srgbClr val="2AA2DA"/>
                </a:solidFill>
                <a:effectLst/>
                <a:latin typeface="Noto Serif"/>
                <a:hlinkClick r:id="rId5">
                  <a:extLst>
                    <a:ext uri="{A12FA001-AC4F-418D-AE19-62706E023703}">
                      <ahyp:hlinkClr xmlns:ahyp="http://schemas.microsoft.com/office/drawing/2018/hyperlinkcolor" xmlns="" val="tx"/>
                    </a:ext>
                  </a:extLst>
                </a:hlinkClick>
              </a:rPr>
              <a:t>.</a:t>
            </a:r>
            <a:r>
              <a:rPr lang="en-US" b="0" i="0" dirty="0">
                <a:solidFill>
                  <a:srgbClr val="333333"/>
                </a:solidFill>
                <a:effectLst/>
                <a:latin typeface="Noto Serif"/>
              </a:rPr>
              <a:t> Between 1990 and 2000, Sri Lanka lost an average of 26,800 hectares of forest per year, which amounts to an average annual deforestation rate of</a:t>
            </a:r>
            <a:r>
              <a:rPr lang="en-US" b="0" i="0" dirty="0">
                <a:effectLst/>
                <a:latin typeface="Noto Serif"/>
              </a:rPr>
              <a:t> </a:t>
            </a:r>
            <a:r>
              <a:rPr lang="en-US" b="0" i="0" u="sng" dirty="0">
                <a:effectLst/>
                <a:latin typeface="Noto Serif"/>
                <a:hlinkClick r:id="rId6">
                  <a:extLst>
                    <a:ext uri="{A12FA001-AC4F-418D-AE19-62706E023703}">
                      <ahyp:hlinkClr xmlns:ahyp="http://schemas.microsoft.com/office/drawing/2018/hyperlinkcolor" xmlns="" val="tx"/>
                    </a:ext>
                  </a:extLst>
                </a:hlinkClick>
              </a:rPr>
              <a:t>1.14 percent</a:t>
            </a:r>
            <a:r>
              <a:rPr lang="en-US" b="0" i="0" u="sng" dirty="0">
                <a:solidFill>
                  <a:srgbClr val="2AA2DA"/>
                </a:solidFill>
                <a:effectLst/>
                <a:latin typeface="Noto Serif"/>
                <a:hlinkClick r:id="rId6">
                  <a:extLst>
                    <a:ext uri="{A12FA001-AC4F-418D-AE19-62706E023703}">
                      <ahyp:hlinkClr xmlns:ahyp="http://schemas.microsoft.com/office/drawing/2018/hyperlinkcolor" xmlns="" val="tx"/>
                    </a:ext>
                  </a:extLst>
                </a:hlinkClick>
              </a:rPr>
              <a:t>.</a:t>
            </a:r>
            <a:r>
              <a:rPr lang="en-US" b="0" i="0" dirty="0">
                <a:solidFill>
                  <a:srgbClr val="333333"/>
                </a:solidFill>
                <a:effectLst/>
                <a:latin typeface="Noto Serif"/>
              </a:rPr>
              <a:t> In total, between 1990 and 2005 alone, Sri Lanka lost </a:t>
            </a:r>
            <a:r>
              <a:rPr lang="en-US" b="0" i="0" u="sng" dirty="0">
                <a:effectLst/>
                <a:latin typeface="Noto Serif"/>
                <a:hlinkClick r:id="rId6">
                  <a:extLst>
                    <a:ext uri="{A12FA001-AC4F-418D-AE19-62706E023703}">
                      <ahyp:hlinkClr xmlns:ahyp="http://schemas.microsoft.com/office/drawing/2018/hyperlinkcolor" xmlns="" val="tx"/>
                    </a:ext>
                  </a:extLst>
                </a:hlinkClick>
              </a:rPr>
              <a:t>17.7 percent</a:t>
            </a:r>
            <a:r>
              <a:rPr lang="en-US" b="0" i="0" dirty="0">
                <a:effectLst/>
                <a:latin typeface="Noto Serif"/>
              </a:rPr>
              <a:t> </a:t>
            </a:r>
            <a:r>
              <a:rPr lang="en-US" b="0" i="0" dirty="0">
                <a:solidFill>
                  <a:srgbClr val="333333"/>
                </a:solidFill>
                <a:effectLst/>
                <a:latin typeface="Noto Serif"/>
              </a:rPr>
              <a:t>of its forest cover.</a:t>
            </a:r>
            <a:endParaRPr lang="en-US" dirty="0"/>
          </a:p>
        </p:txBody>
      </p:sp>
      <p:sp>
        <p:nvSpPr>
          <p:cNvPr id="8" name="TextBox 7">
            <a:extLst>
              <a:ext uri="{FF2B5EF4-FFF2-40B4-BE49-F238E27FC236}">
                <a16:creationId xmlns:a16="http://schemas.microsoft.com/office/drawing/2014/main" xmlns="" id="{E3FD7D6C-822C-48E0-83F1-5E99D6FE877B}"/>
              </a:ext>
            </a:extLst>
          </p:cNvPr>
          <p:cNvSpPr txBox="1"/>
          <p:nvPr/>
        </p:nvSpPr>
        <p:spPr>
          <a:xfrm>
            <a:off x="8472905" y="751344"/>
            <a:ext cx="3719095" cy="5355312"/>
          </a:xfrm>
          <a:prstGeom prst="rect">
            <a:avLst/>
          </a:prstGeom>
          <a:noFill/>
        </p:spPr>
        <p:txBody>
          <a:bodyPr wrap="square">
            <a:spAutoFit/>
          </a:bodyPr>
          <a:lstStyle/>
          <a:p>
            <a:r>
              <a:rPr lang="en-US" b="0" i="0" dirty="0">
                <a:solidFill>
                  <a:srgbClr val="333333"/>
                </a:solidFill>
                <a:effectLst/>
                <a:latin typeface="Noto Serif"/>
              </a:rPr>
              <a:t>The Sri Lankan cabinet’s recently announced plan to revoke Circular No. 5/2001, which protests the country’s </a:t>
            </a:r>
            <a:r>
              <a:rPr lang="en-US" b="1" i="0" dirty="0">
                <a:effectLst/>
                <a:latin typeface="Noto Serif"/>
              </a:rPr>
              <a:t>Other State Forests (OSFs), </a:t>
            </a:r>
            <a:r>
              <a:rPr lang="en-US" b="0" i="0" dirty="0">
                <a:solidFill>
                  <a:srgbClr val="333333"/>
                </a:solidFill>
                <a:effectLst/>
                <a:latin typeface="Noto Serif"/>
              </a:rPr>
              <a:t>and transfer jurisdiction for these protected areas from the Forest Department  to the authorities at the divisional and district levels. </a:t>
            </a:r>
          </a:p>
          <a:p>
            <a:r>
              <a:rPr lang="en-US" b="0" i="0" dirty="0">
                <a:solidFill>
                  <a:srgbClr val="333333"/>
                </a:solidFill>
                <a:effectLst/>
                <a:latin typeface="Noto Serif"/>
              </a:rPr>
              <a:t>The circular safeguards around 500,000 hectares of OSFs that are</a:t>
            </a:r>
            <a:r>
              <a:rPr lang="en-US" b="0" i="0" dirty="0">
                <a:solidFill>
                  <a:srgbClr val="FF0000"/>
                </a:solidFill>
                <a:effectLst/>
                <a:latin typeface="Noto Serif"/>
              </a:rPr>
              <a:t> </a:t>
            </a:r>
            <a:r>
              <a:rPr lang="en-US" b="0" i="0" u="sng" dirty="0">
                <a:solidFill>
                  <a:srgbClr val="FF0000"/>
                </a:solidFill>
                <a:effectLst/>
                <a:latin typeface="Noto Serif"/>
                <a:hlinkClick r:id="rId7">
                  <a:extLst>
                    <a:ext uri="{A12FA001-AC4F-418D-AE19-62706E023703}">
                      <ahyp:hlinkClr xmlns:ahyp="http://schemas.microsoft.com/office/drawing/2018/hyperlinkcolor" xmlns="" val="tx"/>
                    </a:ext>
                  </a:extLst>
                </a:hlinkClick>
              </a:rPr>
              <a:t>not otherwise protected</a:t>
            </a:r>
            <a:r>
              <a:rPr lang="en-US" b="0" i="0" dirty="0">
                <a:solidFill>
                  <a:srgbClr val="FF0000"/>
                </a:solidFill>
                <a:effectLst/>
                <a:latin typeface="Noto Serif"/>
              </a:rPr>
              <a:t>. </a:t>
            </a:r>
            <a:r>
              <a:rPr lang="en-US" b="0" i="0" dirty="0">
                <a:solidFill>
                  <a:srgbClr val="333333"/>
                </a:solidFill>
                <a:effectLst/>
                <a:latin typeface="Noto Serif"/>
              </a:rPr>
              <a:t>As these forests are used by animals, especially elephants, as migratory corridors, their segregation into agricultural lands might lead to increased elephant-human conflict, thus again adversely affecting the economy and livelihoods of communities living in the area. .</a:t>
            </a:r>
            <a:endParaRPr lang="en-US" dirty="0"/>
          </a:p>
        </p:txBody>
      </p:sp>
    </p:spTree>
    <p:extLst>
      <p:ext uri="{BB962C8B-B14F-4D97-AF65-F5344CB8AC3E}">
        <p14:creationId xmlns:p14="http://schemas.microsoft.com/office/powerpoint/2010/main" val="3130430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47017"/>
            <a:ext cx="10364451" cy="1496033"/>
          </a:xfrm>
        </p:spPr>
        <p:txBody>
          <a:bodyPr/>
          <a:lstStyle/>
          <a:p>
            <a:r>
              <a:rPr lang="en-US" dirty="0"/>
              <a:t>Industry attitudes towards the environment</a:t>
            </a:r>
          </a:p>
        </p:txBody>
      </p:sp>
      <p:sp>
        <p:nvSpPr>
          <p:cNvPr id="3" name="Content Placeholder 2"/>
          <p:cNvSpPr>
            <a:spLocks noGrp="1"/>
          </p:cNvSpPr>
          <p:nvPr>
            <p:ph sz="quarter" idx="13"/>
          </p:nvPr>
        </p:nvSpPr>
        <p:spPr>
          <a:xfrm>
            <a:off x="913774" y="1643064"/>
            <a:ext cx="10363826" cy="4772024"/>
          </a:xfrm>
        </p:spPr>
        <p:txBody>
          <a:bodyPr>
            <a:normAutofit lnSpcReduction="10000"/>
          </a:bodyPr>
          <a:lstStyle/>
          <a:p>
            <a:r>
              <a:rPr lang="en-US" sz="2400" cap="none" dirty="0"/>
              <a:t>The first attitude is the </a:t>
            </a:r>
            <a:r>
              <a:rPr lang="en-US" sz="2400" b="1" cap="none" dirty="0">
                <a:solidFill>
                  <a:srgbClr val="0000FF"/>
                </a:solidFill>
              </a:rPr>
              <a:t>SUB-MINIMAL ATTITUDE</a:t>
            </a:r>
            <a:r>
              <a:rPr lang="en-US" sz="2400" cap="none" dirty="0"/>
              <a:t>. </a:t>
            </a:r>
          </a:p>
          <a:p>
            <a:r>
              <a:rPr lang="en-US" sz="2400" cap="none" dirty="0"/>
              <a:t>Industries in this group do as little as is possible—and sometimes less than is required—in meeting environmental regulations. They often have no full-time personnel assigned to environmental concerns, devote as few financial resources as possible to environmental matters, and fight environmental regulations. </a:t>
            </a:r>
          </a:p>
          <a:p>
            <a:r>
              <a:rPr lang="en-US" sz="2400" cap="none" dirty="0"/>
              <a:t>If it is cheaper to pay the fines than make the mandated changes, this is what they will do. </a:t>
            </a:r>
          </a:p>
          <a:p>
            <a:r>
              <a:rPr lang="en-US" sz="2400" cap="none" dirty="0"/>
              <a:t>Industries in this group generally hold that the primary goal of the company is to make money, and environmental regulations are merely an impediment to this goal. </a:t>
            </a:r>
          </a:p>
        </p:txBody>
      </p:sp>
    </p:spTree>
    <p:extLst>
      <p:ext uri="{BB962C8B-B14F-4D97-AF65-F5344CB8AC3E}">
        <p14:creationId xmlns:p14="http://schemas.microsoft.com/office/powerpoint/2010/main" val="1710905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
            <a:ext cx="10364451" cy="814388"/>
          </a:xfrm>
        </p:spPr>
        <p:txBody>
          <a:bodyPr/>
          <a:lstStyle/>
          <a:p>
            <a:r>
              <a:rPr lang="en-US" dirty="0"/>
              <a:t>Industry attitudes towards the environment</a:t>
            </a:r>
          </a:p>
        </p:txBody>
      </p:sp>
      <p:sp>
        <p:nvSpPr>
          <p:cNvPr id="3" name="Content Placeholder 2"/>
          <p:cNvSpPr>
            <a:spLocks noGrp="1"/>
          </p:cNvSpPr>
          <p:nvPr>
            <p:ph sz="quarter" idx="13"/>
          </p:nvPr>
        </p:nvSpPr>
        <p:spPr>
          <a:xfrm>
            <a:off x="1013787" y="1114424"/>
            <a:ext cx="10516226" cy="5743575"/>
          </a:xfrm>
        </p:spPr>
        <p:txBody>
          <a:bodyPr>
            <a:noAutofit/>
          </a:bodyPr>
          <a:lstStyle/>
          <a:p>
            <a:r>
              <a:rPr lang="en-US" sz="2400" cap="none" dirty="0"/>
              <a:t>The second attitude is the </a:t>
            </a:r>
            <a:r>
              <a:rPr lang="en-US" sz="2400" b="1" cap="none" dirty="0">
                <a:solidFill>
                  <a:srgbClr val="0000FF"/>
                </a:solidFill>
              </a:rPr>
              <a:t>MINIMALIST OR COMPLIANCE ATTITUDE</a:t>
            </a:r>
            <a:r>
              <a:rPr lang="en-US" sz="2400" cap="none" dirty="0"/>
              <a:t>. </a:t>
            </a:r>
          </a:p>
          <a:p>
            <a:r>
              <a:rPr lang="en-US" sz="2400" cap="none" dirty="0"/>
              <a:t>Firms adopting this orientation accept governmental regulation as a cost of doing business but often without enthusiasm or commitment. They are skeptical about the value of environmental regulation. Nevertheless, these firms usually have established company policies that regulate environmental matters and have established separate units devoted to them. </a:t>
            </a:r>
          </a:p>
          <a:p>
            <a:r>
              <a:rPr lang="en-US" sz="2400" cap="none" dirty="0"/>
              <a:t>A third attitude is the </a:t>
            </a:r>
            <a:r>
              <a:rPr lang="en-US" sz="2400" b="1" cap="none" dirty="0">
                <a:solidFill>
                  <a:srgbClr val="0000FF"/>
                </a:solidFill>
              </a:rPr>
              <a:t>PROGRESSIVE ATTITUDE</a:t>
            </a:r>
            <a:r>
              <a:rPr lang="en-US" sz="2400" cap="none" dirty="0"/>
              <a:t>. </a:t>
            </a:r>
          </a:p>
          <a:p>
            <a:r>
              <a:rPr lang="en-US" sz="2400" cap="none" dirty="0"/>
              <a:t>In these companies, being responsive to environmental concerns has the complete support of the CEO. The companies have well-staffed environmental divisions, use state-of-the-art equipment, and generally have good relationships with governmental regulators. They are genuinely committed to environmental protection</a:t>
            </a:r>
          </a:p>
        </p:txBody>
      </p:sp>
    </p:spTree>
    <p:extLst>
      <p:ext uri="{BB962C8B-B14F-4D97-AF65-F5344CB8AC3E}">
        <p14:creationId xmlns:p14="http://schemas.microsoft.com/office/powerpoint/2010/main" val="385452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
            <a:ext cx="10364451" cy="1271588"/>
          </a:xfrm>
        </p:spPr>
        <p:txBody>
          <a:bodyPr/>
          <a:lstStyle/>
          <a:p>
            <a:endParaRPr lang="en-US" dirty="0"/>
          </a:p>
        </p:txBody>
      </p:sp>
      <p:sp>
        <p:nvSpPr>
          <p:cNvPr id="3" name="Rectangle 2"/>
          <p:cNvSpPr/>
          <p:nvPr/>
        </p:nvSpPr>
        <p:spPr>
          <a:xfrm>
            <a:off x="3048000" y="2413338"/>
            <a:ext cx="6096000" cy="369332"/>
          </a:xfrm>
          <a:prstGeom prst="rect">
            <a:avLst/>
          </a:prstGeom>
        </p:spPr>
        <p:txBody>
          <a:bodyPr>
            <a:spAutoFit/>
          </a:bodyPr>
          <a:lstStyle/>
          <a:p>
            <a:r>
              <a:rPr lang="en-US" dirty="0"/>
              <a:t>,  </a:t>
            </a:r>
          </a:p>
        </p:txBody>
      </p:sp>
      <p:pic>
        <p:nvPicPr>
          <p:cNvPr id="6" name="Content Placeholder 5"/>
          <p:cNvPicPr>
            <a:picLocks noGrp="1" noChangeAspect="1"/>
          </p:cNvPicPr>
          <p:nvPr>
            <p:ph sz="quarter" idx="13"/>
          </p:nvPr>
        </p:nvPicPr>
        <p:blipFill>
          <a:blip r:embed="rId2"/>
          <a:stretch>
            <a:fillRect/>
          </a:stretch>
        </p:blipFill>
        <p:spPr>
          <a:xfrm>
            <a:off x="2800350" y="1600201"/>
            <a:ext cx="6800850" cy="4229100"/>
          </a:xfrm>
          <a:prstGeom prst="rect">
            <a:avLst/>
          </a:prstGeom>
        </p:spPr>
      </p:pic>
    </p:spTree>
    <p:extLst>
      <p:ext uri="{BB962C8B-B14F-4D97-AF65-F5344CB8AC3E}">
        <p14:creationId xmlns:p14="http://schemas.microsoft.com/office/powerpoint/2010/main" val="2482598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3" y="-1504"/>
            <a:ext cx="10364451" cy="710221"/>
          </a:xfrm>
        </p:spPr>
        <p:txBody>
          <a:bodyPr/>
          <a:lstStyle/>
          <a:p>
            <a:r>
              <a:rPr lang="en-US" dirty="0"/>
              <a:t>acknowledgement</a:t>
            </a:r>
          </a:p>
        </p:txBody>
      </p:sp>
      <p:sp>
        <p:nvSpPr>
          <p:cNvPr id="3" name="Content Placeholder 2"/>
          <p:cNvSpPr>
            <a:spLocks noGrp="1"/>
          </p:cNvSpPr>
          <p:nvPr>
            <p:ph sz="quarter" idx="13"/>
          </p:nvPr>
        </p:nvSpPr>
        <p:spPr>
          <a:xfrm>
            <a:off x="517043" y="708718"/>
            <a:ext cx="11157912" cy="6006408"/>
          </a:xfrm>
        </p:spPr>
        <p:txBody>
          <a:bodyPr>
            <a:normAutofit fontScale="85000" lnSpcReduction="10000"/>
          </a:bodyPr>
          <a:lstStyle/>
          <a:p>
            <a:r>
              <a:rPr lang="en-US" dirty="0">
                <a:hlinkClick r:id="rId2"/>
              </a:rPr>
              <a:t>http://www.cea.lk/web/index.php/en/environmental-impact-assessment-eia-procedure-in-sri-lanka</a:t>
            </a:r>
            <a:endParaRPr lang="en-US" dirty="0"/>
          </a:p>
          <a:p>
            <a:r>
              <a:rPr lang="en-US" dirty="0">
                <a:hlinkClick r:id="rId3"/>
              </a:rPr>
              <a:t>https://app.croneri.co.uk/topics/environmental-impact-assessment-environmental-aspects-and-impacts/how-carry-out-environmental</a:t>
            </a:r>
            <a:endParaRPr lang="en-US" dirty="0"/>
          </a:p>
          <a:p>
            <a:r>
              <a:rPr lang="en-US" dirty="0">
                <a:hlinkClick r:id="rId4"/>
              </a:rPr>
              <a:t>http://www.cea.lk/web/en/acts-regulations</a:t>
            </a:r>
            <a:endParaRPr lang="en-US" dirty="0"/>
          </a:p>
          <a:p>
            <a:r>
              <a:rPr lang="en-US" dirty="0">
                <a:hlinkClick r:id="rId5"/>
              </a:rPr>
              <a:t>https://efl.lk/portfolio/norochcholai-coal-power-plant/</a:t>
            </a:r>
            <a:endParaRPr lang="en-US" dirty="0"/>
          </a:p>
          <a:p>
            <a:r>
              <a:rPr lang="en-US" dirty="0">
                <a:hlinkClick r:id="rId6"/>
              </a:rPr>
              <a:t>https://groundviews.org/2017/10/12/the-dark-side-of-norochcholai/</a:t>
            </a:r>
            <a:endParaRPr lang="en-US" dirty="0"/>
          </a:p>
          <a:p>
            <a:r>
              <a:rPr lang="en-US" dirty="0">
                <a:hlinkClick r:id="rId7"/>
              </a:rPr>
              <a:t>https://www.cnet.com/news/5g-phones-and-your-health-what-you-need-to-know/</a:t>
            </a:r>
            <a:endParaRPr lang="en-US" dirty="0"/>
          </a:p>
          <a:p>
            <a:r>
              <a:rPr lang="en-US" dirty="0">
                <a:hlinkClick r:id="rId8"/>
              </a:rPr>
              <a:t>https://blogs.scientificamerican.com/observations/we-have-no-reason-to-believe-5g-is-safe/</a:t>
            </a:r>
            <a:endParaRPr lang="en-US" dirty="0"/>
          </a:p>
          <a:p>
            <a:r>
              <a:rPr lang="en-US" dirty="0">
                <a:hlinkClick r:id="rId9"/>
              </a:rPr>
              <a:t>https://htodd5.wixsite.com/hannahsweb/single-post/2015/10/29/The-FOUR-TYPES-OF-NATURAL-RESOURCES</a:t>
            </a:r>
            <a:endParaRPr lang="en-US" dirty="0"/>
          </a:p>
          <a:p>
            <a:r>
              <a:rPr lang="en-US" dirty="0">
                <a:hlinkClick r:id="rId10"/>
              </a:rPr>
              <a:t>https://www.kqed.org/quest/64341/nonrenewable-and-renewable-energy-resources-2</a:t>
            </a:r>
            <a:endParaRPr lang="en-US" dirty="0"/>
          </a:p>
          <a:p>
            <a:r>
              <a:rPr lang="en-US" dirty="0">
                <a:hlinkClick r:id="rId11"/>
              </a:rPr>
              <a:t>https://www.quora.com/What-are-the-main-types-of-environmental-pollution</a:t>
            </a:r>
            <a:endParaRPr lang="en-US" dirty="0"/>
          </a:p>
          <a:p>
            <a:r>
              <a:rPr lang="en-US" dirty="0"/>
              <a:t>The Sunday Times : 08/03/2020, 31/01/2021, 17/12/2023 &amp; 04/02/2024: Wijaya Newspapers Ltd, Colombo 2</a:t>
            </a:r>
          </a:p>
          <a:p>
            <a:r>
              <a:rPr lang="en-US" dirty="0"/>
              <a:t>The island (e-paper): 29/02/2024</a:t>
            </a:r>
          </a:p>
          <a:p>
            <a:r>
              <a:rPr lang="en-US" dirty="0"/>
              <a:t>https://thediplomat.com/2020/10/fighting-deforestation-in-sri-lanka/</a:t>
            </a:r>
          </a:p>
          <a:p>
            <a:endParaRPr lang="en-US" dirty="0"/>
          </a:p>
        </p:txBody>
      </p:sp>
    </p:spTree>
    <p:extLst>
      <p:ext uri="{BB962C8B-B14F-4D97-AF65-F5344CB8AC3E}">
        <p14:creationId xmlns:p14="http://schemas.microsoft.com/office/powerpoint/2010/main" val="3338607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39740" y="1181398"/>
            <a:ext cx="6541151" cy="1323439"/>
          </a:xfrm>
          <a:prstGeom prst="rect">
            <a:avLst/>
          </a:prstGeom>
          <a:noFill/>
        </p:spPr>
        <p:txBody>
          <a:bodyPr wrap="none" lIns="91440" tIns="45720" rIns="91440" bIns="45720">
            <a:spAutoFit/>
          </a:bodyPr>
          <a:lstStyle/>
          <a:p>
            <a:pPr algn="ctr"/>
            <a:r>
              <a:rPr lang="en-US"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 !!!</a:t>
            </a:r>
            <a:endPar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5" name="Picture 4"/>
          <p:cNvPicPr>
            <a:picLocks noChangeAspect="1"/>
          </p:cNvPicPr>
          <p:nvPr/>
        </p:nvPicPr>
        <p:blipFill>
          <a:blip r:embed="rId3"/>
          <a:stretch>
            <a:fillRect/>
          </a:stretch>
        </p:blipFill>
        <p:spPr>
          <a:xfrm>
            <a:off x="4029075" y="3633788"/>
            <a:ext cx="3800475" cy="2252663"/>
          </a:xfrm>
          <a:prstGeom prst="rect">
            <a:avLst/>
          </a:prstGeom>
        </p:spPr>
      </p:pic>
    </p:spTree>
    <p:extLst>
      <p:ext uri="{BB962C8B-B14F-4D97-AF65-F5344CB8AC3E}">
        <p14:creationId xmlns:p14="http://schemas.microsoft.com/office/powerpoint/2010/main" val="3750289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314325"/>
            <a:ext cx="10364451" cy="1900369"/>
          </a:xfrm>
        </p:spPr>
        <p:txBody>
          <a:bodyPr>
            <a:normAutofit fontScale="90000"/>
          </a:bodyPr>
          <a:lstStyle/>
          <a:p>
            <a:r>
              <a:rPr lang="en-US" b="1" dirty="0"/>
              <a:t>Institution of Engineers </a:t>
            </a:r>
            <a:r>
              <a:rPr lang="en-US" b="1" dirty="0" err="1"/>
              <a:t>sri</a:t>
            </a:r>
            <a:r>
              <a:rPr lang="en-US" b="1" dirty="0"/>
              <a:t> </a:t>
            </a:r>
            <a:r>
              <a:rPr lang="en-US" b="1" dirty="0" err="1"/>
              <a:t>lanka</a:t>
            </a:r>
            <a:r>
              <a:rPr lang="en-US" b="1" dirty="0"/>
              <a:t/>
            </a:r>
            <a:br>
              <a:rPr lang="en-US" b="1" dirty="0"/>
            </a:br>
            <a:r>
              <a:rPr lang="en-US" b="1" dirty="0"/>
              <a:t>code of ethics</a:t>
            </a:r>
            <a:br>
              <a:rPr lang="en-US" b="1" dirty="0"/>
            </a:br>
            <a:r>
              <a:rPr lang="en-US" b="1" dirty="0"/>
              <a:t>clause 3 - environment</a:t>
            </a:r>
            <a:br>
              <a:rPr lang="en-US" b="1" dirty="0"/>
            </a:br>
            <a:endParaRPr lang="en-US" b="1" dirty="0"/>
          </a:p>
        </p:txBody>
      </p:sp>
      <p:sp>
        <p:nvSpPr>
          <p:cNvPr id="3" name="Content Placeholder 2"/>
          <p:cNvSpPr>
            <a:spLocks noGrp="1"/>
          </p:cNvSpPr>
          <p:nvPr>
            <p:ph sz="quarter" idx="13"/>
          </p:nvPr>
        </p:nvSpPr>
        <p:spPr>
          <a:xfrm>
            <a:off x="914400" y="2981454"/>
            <a:ext cx="10363826" cy="3424107"/>
          </a:xfrm>
        </p:spPr>
        <p:txBody>
          <a:bodyPr>
            <a:normAutofit/>
          </a:bodyPr>
          <a:lstStyle/>
          <a:p>
            <a:pPr marL="457200" indent="-457200" algn="just" defTabSz="457207">
              <a:lnSpc>
                <a:spcPct val="90000"/>
              </a:lnSpc>
              <a:buClr>
                <a:schemeClr val="bg2">
                  <a:lumMod val="40000"/>
                  <a:lumOff val="60000"/>
                </a:schemeClr>
              </a:buClr>
              <a:buFont typeface="Wingdings" panose="05000000000000000000" pitchFamily="2" charset="2"/>
              <a:buAutoNum type="arabicPeriod" startAt="3"/>
              <a:defRPr/>
            </a:pPr>
            <a:r>
              <a:rPr lang="en-US" sz="3600" b="1" dirty="0">
                <a:latin typeface="Bahnschrift SemiBold SemiConden" panose="020B0502040204020203" pitchFamily="34" charset="0"/>
              </a:rPr>
              <a:t>Engineers shall be committed to the need for sustainable management of the planet’s resources and seek to minimize adverse environmental impacts of their engineering works or applications of technology so as to protect both present and future generations </a:t>
            </a:r>
            <a:r>
              <a:rPr lang="en-US" dirty="0"/>
              <a:t>.</a:t>
            </a:r>
          </a:p>
        </p:txBody>
      </p:sp>
    </p:spTree>
    <p:extLst>
      <p:ext uri="{BB962C8B-B14F-4D97-AF65-F5344CB8AC3E}">
        <p14:creationId xmlns:p14="http://schemas.microsoft.com/office/powerpoint/2010/main" val="1638444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318481"/>
            <a:ext cx="10364451" cy="1238858"/>
          </a:xfrm>
        </p:spPr>
        <p:txBody>
          <a:bodyPr>
            <a:normAutofit fontScale="90000"/>
          </a:bodyPr>
          <a:lstStyle/>
          <a:p>
            <a:r>
              <a:rPr lang="en-US" dirty="0"/>
              <a:t>Institution of Engineers </a:t>
            </a:r>
            <a:r>
              <a:rPr lang="en-US" dirty="0" err="1"/>
              <a:t>sri</a:t>
            </a:r>
            <a:r>
              <a:rPr lang="en-US" dirty="0"/>
              <a:t> </a:t>
            </a:r>
            <a:r>
              <a:rPr lang="en-US" dirty="0" err="1"/>
              <a:t>lanka</a:t>
            </a:r>
            <a:r>
              <a:rPr lang="en-US" dirty="0"/>
              <a:t/>
            </a:r>
            <a:br>
              <a:rPr lang="en-US" dirty="0"/>
            </a:br>
            <a:r>
              <a:rPr lang="en-US" dirty="0"/>
              <a:t>code of ethics</a:t>
            </a:r>
            <a:br>
              <a:rPr lang="en-US" dirty="0"/>
            </a:br>
            <a:r>
              <a:rPr lang="en-US" dirty="0"/>
              <a:t>clause 3 - environment</a:t>
            </a:r>
            <a:br>
              <a:rPr lang="en-US" dirty="0"/>
            </a:br>
            <a:endParaRPr lang="en-US" dirty="0"/>
          </a:p>
        </p:txBody>
      </p:sp>
      <p:sp>
        <p:nvSpPr>
          <p:cNvPr id="3" name="Content Placeholder 2"/>
          <p:cNvSpPr>
            <a:spLocks noGrp="1"/>
          </p:cNvSpPr>
          <p:nvPr>
            <p:ph sz="quarter" idx="13"/>
          </p:nvPr>
        </p:nvSpPr>
        <p:spPr>
          <a:xfrm>
            <a:off x="785186" y="1557338"/>
            <a:ext cx="10363826" cy="5300662"/>
          </a:xfrm>
        </p:spPr>
        <p:txBody>
          <a:bodyPr>
            <a:normAutofit/>
          </a:bodyPr>
          <a:lstStyle/>
          <a:p>
            <a:r>
              <a:rPr lang="en-US" sz="2800" cap="none" dirty="0"/>
              <a:t>By using the expression </a:t>
            </a:r>
            <a:r>
              <a:rPr lang="en-US" sz="2800" b="1" cap="none" dirty="0">
                <a:solidFill>
                  <a:srgbClr val="0000FF"/>
                </a:solidFill>
              </a:rPr>
              <a:t>‘‘engineers shall,’’ </a:t>
            </a:r>
            <a:r>
              <a:rPr lang="en-US" sz="2800" cap="none" dirty="0"/>
              <a:t>the code requires engineers to “strive to comply with the principles of sustainable development,’’ </a:t>
            </a:r>
          </a:p>
          <a:p>
            <a:pPr lvl="1"/>
            <a:r>
              <a:rPr lang="en-US" sz="2600" cap="none" dirty="0"/>
              <a:t>to inform their clients or employers of the possible consequences of ignoring the principles of sustainable development, </a:t>
            </a:r>
          </a:p>
          <a:p>
            <a:pPr lvl="1"/>
            <a:r>
              <a:rPr lang="en-US" sz="2600" cap="none" dirty="0"/>
              <a:t>to present information regarding the failure to comply with the principles of sustainable development to the proper authority in writing, and </a:t>
            </a:r>
          </a:p>
          <a:p>
            <a:pPr lvl="1"/>
            <a:r>
              <a:rPr lang="en-US" sz="2600" cap="none" dirty="0"/>
              <a:t>to ‘‘cooperate with the proper authority in furnishing such further information or assistance as may be required”</a:t>
            </a:r>
          </a:p>
        </p:txBody>
      </p:sp>
    </p:spTree>
    <p:extLst>
      <p:ext uri="{BB962C8B-B14F-4D97-AF65-F5344CB8AC3E}">
        <p14:creationId xmlns:p14="http://schemas.microsoft.com/office/powerpoint/2010/main" val="2461869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100013"/>
            <a:ext cx="10364451" cy="1028701"/>
          </a:xfrm>
        </p:spPr>
        <p:txBody>
          <a:bodyPr>
            <a:normAutofit fontScale="90000"/>
          </a:bodyPr>
          <a:lstStyle/>
          <a:p>
            <a:r>
              <a:rPr lang="en-US" b="1" dirty="0"/>
              <a:t/>
            </a:r>
            <a:br>
              <a:rPr lang="en-US" b="1" dirty="0"/>
            </a:br>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913775" y="1271588"/>
            <a:ext cx="10363826" cy="5129211"/>
          </a:xfrm>
        </p:spPr>
        <p:txBody>
          <a:bodyPr>
            <a:normAutofit fontScale="92500" lnSpcReduction="20000"/>
          </a:bodyPr>
          <a:lstStyle/>
          <a:p>
            <a:pPr marL="342906" indent="-342906" defTabSz="457207">
              <a:lnSpc>
                <a:spcPct val="80000"/>
              </a:lnSpc>
              <a:buClr>
                <a:schemeClr val="bg2">
                  <a:lumMod val="40000"/>
                  <a:lumOff val="60000"/>
                </a:schemeClr>
              </a:buClr>
              <a:buFont typeface="Wingdings 3" charset="2"/>
              <a:buChar char=""/>
              <a:defRPr/>
            </a:pPr>
            <a:r>
              <a:rPr lang="en-US" sz="2800" b="1" dirty="0">
                <a:solidFill>
                  <a:srgbClr val="000099"/>
                </a:solidFill>
              </a:rPr>
              <a:t>rule 3.1</a:t>
            </a:r>
          </a:p>
          <a:p>
            <a:pPr marL="342906" indent="-342906" defTabSz="457207">
              <a:lnSpc>
                <a:spcPct val="110000"/>
              </a:lnSpc>
              <a:buClr>
                <a:schemeClr val="bg2">
                  <a:lumMod val="40000"/>
                  <a:lumOff val="60000"/>
                </a:schemeClr>
              </a:buClr>
              <a:buFont typeface="Wingdings 3" charset="2"/>
              <a:buChar char=""/>
              <a:defRPr/>
            </a:pPr>
            <a:r>
              <a:rPr lang="en-US" sz="2800" dirty="0"/>
              <a:t>shall carefully evaluate adverse environmental impacts and incorporate practical remedial measures to minimize them. </a:t>
            </a:r>
            <a:r>
              <a:rPr lang="en-US" sz="2800" b="1" dirty="0">
                <a:solidFill>
                  <a:srgbClr val="7030A0"/>
                </a:solidFill>
              </a:rPr>
              <a:t>{ENVIRONMENTAL impact assessment} </a:t>
            </a:r>
            <a:endParaRPr lang="en-US" sz="2800" dirty="0">
              <a:solidFill>
                <a:srgbClr val="7030A0"/>
              </a:solidFill>
            </a:endParaRPr>
          </a:p>
          <a:p>
            <a:pPr marL="342906" indent="-342906" defTabSz="457207">
              <a:lnSpc>
                <a:spcPct val="80000"/>
              </a:lnSpc>
              <a:buClr>
                <a:schemeClr val="bg2">
                  <a:lumMod val="40000"/>
                  <a:lumOff val="60000"/>
                </a:schemeClr>
              </a:buClr>
              <a:buFont typeface="Wingdings 3" charset="2"/>
              <a:buChar char=""/>
              <a:defRPr/>
            </a:pPr>
            <a:endParaRPr lang="en-US" sz="2800" dirty="0"/>
          </a:p>
          <a:p>
            <a:r>
              <a:rPr lang="en-US" sz="2400" b="1" dirty="0">
                <a:solidFill>
                  <a:srgbClr val="FF0000"/>
                </a:solidFill>
              </a:rPr>
              <a:t>Environmental Impact Assessment (EIA) </a:t>
            </a:r>
            <a:r>
              <a:rPr lang="en-US" sz="2400" dirty="0"/>
              <a:t>is a process of evaluating the likely environmental impacts of a proposed project or development, taking into account inter-related socio-economic, cultural and human-health impacts, both beneficial and adverse.</a:t>
            </a:r>
          </a:p>
          <a:p>
            <a:r>
              <a:rPr lang="en-US" sz="2400" dirty="0"/>
              <a:t>The EIA is a simple and straightforward process of first predicting the potential impacts of development activities on the natural and social environment, and then suggesting measures to prevent or minimize negative impacts and to enhance positive impacts</a:t>
            </a:r>
          </a:p>
        </p:txBody>
      </p:sp>
    </p:spTree>
    <p:extLst>
      <p:ext uri="{BB962C8B-B14F-4D97-AF65-F5344CB8AC3E}">
        <p14:creationId xmlns:p14="http://schemas.microsoft.com/office/powerpoint/2010/main" val="126820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US" b="1" dirty="0" err="1"/>
              <a:t>iesl</a:t>
            </a:r>
            <a:r>
              <a:rPr lang="en-US" b="1" dirty="0"/>
              <a:t> code of ethics</a:t>
            </a:r>
            <a:br>
              <a:rPr lang="en-US" b="1" dirty="0"/>
            </a:br>
            <a:r>
              <a:rPr lang="en-US" b="1" dirty="0"/>
              <a:t>clause 3 - environment</a:t>
            </a:r>
            <a:br>
              <a:rPr lang="en-US" b="1" dirty="0"/>
            </a:br>
            <a:endParaRPr lang="en-US" dirty="0"/>
          </a:p>
        </p:txBody>
      </p:sp>
      <p:sp>
        <p:nvSpPr>
          <p:cNvPr id="3" name="Content Placeholder 2"/>
          <p:cNvSpPr>
            <a:spLocks noGrp="1"/>
          </p:cNvSpPr>
          <p:nvPr>
            <p:ph sz="quarter" idx="13"/>
          </p:nvPr>
        </p:nvSpPr>
        <p:spPr>
          <a:xfrm>
            <a:off x="913774" y="1271588"/>
            <a:ext cx="10363826" cy="5372100"/>
          </a:xfrm>
        </p:spPr>
        <p:txBody>
          <a:bodyPr>
            <a:normAutofit lnSpcReduction="10000"/>
          </a:bodyPr>
          <a:lstStyle/>
          <a:p>
            <a:r>
              <a:rPr lang="en-US" sz="2400" b="1" dirty="0"/>
              <a:t>How to Carry Out an Environmental Impact Assessment</a:t>
            </a:r>
          </a:p>
          <a:p>
            <a:r>
              <a:rPr lang="en-US" dirty="0"/>
              <a:t>Determine the scope of the environmental impact assessment (EIA) through a process of </a:t>
            </a:r>
            <a:r>
              <a:rPr lang="en-US" b="1" dirty="0">
                <a:solidFill>
                  <a:srgbClr val="002060"/>
                </a:solidFill>
              </a:rPr>
              <a:t>screening</a:t>
            </a:r>
            <a:r>
              <a:rPr lang="en-US" dirty="0"/>
              <a:t>. EIA is mandatory for certain projects.</a:t>
            </a:r>
          </a:p>
          <a:p>
            <a:r>
              <a:rPr lang="en-US" dirty="0"/>
              <a:t>Identify the key issues to be examined in more detail </a:t>
            </a:r>
            <a:r>
              <a:rPr lang="en-US" b="1" dirty="0">
                <a:solidFill>
                  <a:srgbClr val="002060"/>
                </a:solidFill>
              </a:rPr>
              <a:t>(scoping) </a:t>
            </a:r>
            <a:r>
              <a:rPr lang="en-US" dirty="0"/>
              <a:t>during the assessment including the:</a:t>
            </a:r>
          </a:p>
          <a:p>
            <a:pPr lvl="1"/>
            <a:r>
              <a:rPr lang="en-US" sz="2000" dirty="0"/>
              <a:t> impacts to be assessed</a:t>
            </a:r>
          </a:p>
          <a:p>
            <a:pPr lvl="1"/>
            <a:r>
              <a:rPr lang="en-US" sz="2000" dirty="0"/>
              <a:t>alternatives to be examined.</a:t>
            </a:r>
          </a:p>
          <a:p>
            <a:r>
              <a:rPr lang="en-US" dirty="0"/>
              <a:t>Provide an </a:t>
            </a:r>
            <a:r>
              <a:rPr lang="en-US" b="1" dirty="0">
                <a:solidFill>
                  <a:srgbClr val="002060"/>
                </a:solidFill>
              </a:rPr>
              <a:t>Environmental Statement </a:t>
            </a:r>
            <a:r>
              <a:rPr lang="en-US" dirty="0"/>
              <a:t>on the EIA describing the proposed development. Include information on:</a:t>
            </a:r>
          </a:p>
          <a:p>
            <a:pPr lvl="1"/>
            <a:r>
              <a:rPr lang="en-US" sz="2000" dirty="0"/>
              <a:t>overall purpose and specific aims of the development</a:t>
            </a:r>
          </a:p>
          <a:p>
            <a:pPr lvl="1"/>
            <a:r>
              <a:rPr lang="en-US" sz="2000" dirty="0"/>
              <a:t>physical characteristics of the development</a:t>
            </a:r>
          </a:p>
          <a:p>
            <a:pPr lvl="1"/>
            <a:r>
              <a:rPr lang="en-US" sz="2000" dirty="0"/>
              <a:t>production processes that will be involved</a:t>
            </a:r>
          </a:p>
          <a:p>
            <a:pPr lvl="1"/>
            <a:r>
              <a:rPr lang="en-US" sz="2000" dirty="0"/>
              <a:t>levels of waste and emissions likely to arise from the development</a:t>
            </a:r>
            <a:r>
              <a:rPr lang="en-US" dirty="0"/>
              <a:t>.</a:t>
            </a:r>
          </a:p>
        </p:txBody>
      </p:sp>
    </p:spTree>
    <p:extLst>
      <p:ext uri="{BB962C8B-B14F-4D97-AF65-F5344CB8AC3E}">
        <p14:creationId xmlns:p14="http://schemas.microsoft.com/office/powerpoint/2010/main" val="338460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1"/>
            <a:ext cx="10364451" cy="1428750"/>
          </a:xfrm>
        </p:spPr>
        <p:txBody>
          <a:bodyPr/>
          <a:lstStyle/>
          <a:p>
            <a:r>
              <a:rPr lang="en-US" b="1" dirty="0" err="1"/>
              <a:t>iesl</a:t>
            </a:r>
            <a:r>
              <a:rPr lang="en-US" b="1" dirty="0"/>
              <a:t> code of ethics</a:t>
            </a:r>
            <a:br>
              <a:rPr lang="en-US" b="1" dirty="0"/>
            </a:br>
            <a:r>
              <a:rPr lang="en-US" b="1" dirty="0"/>
              <a:t>clause 3 - environment</a:t>
            </a:r>
            <a:endParaRPr lang="en-US" dirty="0"/>
          </a:p>
        </p:txBody>
      </p:sp>
      <p:sp>
        <p:nvSpPr>
          <p:cNvPr id="3" name="Content Placeholder 2"/>
          <p:cNvSpPr>
            <a:spLocks noGrp="1"/>
          </p:cNvSpPr>
          <p:nvPr>
            <p:ph sz="quarter" idx="13"/>
          </p:nvPr>
        </p:nvSpPr>
        <p:spPr>
          <a:xfrm>
            <a:off x="913774" y="1300164"/>
            <a:ext cx="10363826" cy="5557836"/>
          </a:xfrm>
        </p:spPr>
        <p:txBody>
          <a:bodyPr>
            <a:normAutofit fontScale="85000" lnSpcReduction="20000"/>
          </a:bodyPr>
          <a:lstStyle/>
          <a:p>
            <a:r>
              <a:rPr lang="en-US" sz="3100" b="1" dirty="0"/>
              <a:t>How to Carry Out an Environmental Impact Assessment</a:t>
            </a:r>
          </a:p>
          <a:p>
            <a:r>
              <a:rPr lang="en-US" sz="2400" dirty="0"/>
              <a:t>Consider the </a:t>
            </a:r>
            <a:r>
              <a:rPr lang="en-US" sz="2400" b="1" dirty="0">
                <a:solidFill>
                  <a:srgbClr val="C00000"/>
                </a:solidFill>
              </a:rPr>
              <a:t>alternatives</a:t>
            </a:r>
            <a:r>
              <a:rPr lang="en-US" sz="2400" dirty="0"/>
              <a:t> to the proposed development that may be more environmentally acceptable.</a:t>
            </a:r>
          </a:p>
          <a:p>
            <a:r>
              <a:rPr lang="en-US" sz="2400" dirty="0"/>
              <a:t>Study the state of the potentially affected environment in the absence of the project to provide a baseline against which the possible effects of the project can be measured.</a:t>
            </a:r>
          </a:p>
          <a:p>
            <a:r>
              <a:rPr lang="en-US" sz="2400" dirty="0"/>
              <a:t>Predict the likely significant </a:t>
            </a:r>
            <a:r>
              <a:rPr lang="en-US" sz="2400" b="1" dirty="0">
                <a:solidFill>
                  <a:srgbClr val="C00000"/>
                </a:solidFill>
              </a:rPr>
              <a:t>environmental effects </a:t>
            </a:r>
            <a:r>
              <a:rPr lang="en-US" sz="2400" dirty="0"/>
              <a:t>of a proposed development. Focus on aspects such as air quality, visual and landscape aspects, ecological impacts, hydrogeology, transport, economic impacts, etc.</a:t>
            </a:r>
          </a:p>
          <a:p>
            <a:r>
              <a:rPr lang="en-US" sz="2400" dirty="0"/>
              <a:t>Make a distinction between the </a:t>
            </a:r>
            <a:r>
              <a:rPr lang="en-US" sz="2400" b="1" dirty="0">
                <a:solidFill>
                  <a:srgbClr val="C00000"/>
                </a:solidFill>
              </a:rPr>
              <a:t>magnitude and significance </a:t>
            </a:r>
            <a:r>
              <a:rPr lang="en-US" sz="2400" dirty="0"/>
              <a:t>of likely impacts.</a:t>
            </a:r>
          </a:p>
          <a:p>
            <a:r>
              <a:rPr lang="en-US" sz="2400" dirty="0"/>
              <a:t>Describe the measures designed to </a:t>
            </a:r>
            <a:r>
              <a:rPr lang="en-US" sz="2400" b="1" dirty="0">
                <a:solidFill>
                  <a:srgbClr val="C00000"/>
                </a:solidFill>
              </a:rPr>
              <a:t>avoid, reduce and if possible, remedy </a:t>
            </a:r>
            <a:r>
              <a:rPr lang="en-US" sz="2400" dirty="0"/>
              <a:t>significant environmental effects in the Environmental Statement.</a:t>
            </a:r>
          </a:p>
          <a:p>
            <a:r>
              <a:rPr lang="en-US" sz="2400" dirty="0"/>
              <a:t>Clearly document in a published, publicly available report, the Environmental Statement.</a:t>
            </a:r>
          </a:p>
        </p:txBody>
      </p:sp>
    </p:spTree>
    <p:extLst>
      <p:ext uri="{BB962C8B-B14F-4D97-AF65-F5344CB8AC3E}">
        <p14:creationId xmlns:p14="http://schemas.microsoft.com/office/powerpoint/2010/main" val="307220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3149" y="0"/>
            <a:ext cx="10364451" cy="657225"/>
          </a:xfrm>
        </p:spPr>
        <p:txBody>
          <a:bodyPr/>
          <a:lstStyle/>
          <a:p>
            <a:endParaRPr lang="en-US" dirty="0"/>
          </a:p>
        </p:txBody>
      </p:sp>
      <p:pic>
        <p:nvPicPr>
          <p:cNvPr id="7" name="Content Placeholder 6"/>
          <p:cNvPicPr>
            <a:picLocks noGrp="1" noChangeAspect="1"/>
          </p:cNvPicPr>
          <p:nvPr>
            <p:ph sz="quarter" idx="13"/>
          </p:nvPr>
        </p:nvPicPr>
        <p:blipFill>
          <a:blip r:embed="rId2" cstate="screen">
            <a:extLst>
              <a:ext uri="{28A0092B-C50C-407E-A947-70E740481C1C}">
                <a14:useLocalDpi xmlns:a14="http://schemas.microsoft.com/office/drawing/2010/main"/>
              </a:ext>
            </a:extLst>
          </a:blip>
          <a:stretch>
            <a:fillRect/>
          </a:stretch>
        </p:blipFill>
        <p:spPr>
          <a:xfrm>
            <a:off x="469900" y="542926"/>
            <a:ext cx="4973638" cy="3314699"/>
          </a:xfrm>
        </p:spPr>
      </p:pic>
      <p:pic>
        <p:nvPicPr>
          <p:cNvPr id="8" name="Content Placeholder 7"/>
          <p:cNvPicPr>
            <a:picLocks noGrp="1" noChangeAspect="1"/>
          </p:cNvPicPr>
          <p:nvPr>
            <p:ph sz="quarter" idx="14"/>
          </p:nvPr>
        </p:nvPicPr>
        <p:blipFill>
          <a:blip r:embed="rId3" cstate="screen">
            <a:extLst>
              <a:ext uri="{28A0092B-C50C-407E-A947-70E740481C1C}">
                <a14:useLocalDpi xmlns:a14="http://schemas.microsoft.com/office/drawing/2010/main"/>
              </a:ext>
            </a:extLst>
          </a:blip>
          <a:stretch>
            <a:fillRect/>
          </a:stretch>
        </p:blipFill>
        <p:spPr>
          <a:xfrm rot="5400000">
            <a:off x="6898649" y="-188912"/>
            <a:ext cx="3422650" cy="5029200"/>
          </a:xfrm>
        </p:spPr>
      </p:pic>
      <p:sp>
        <p:nvSpPr>
          <p:cNvPr id="9" name="TextBox 8"/>
          <p:cNvSpPr txBox="1"/>
          <p:nvPr/>
        </p:nvSpPr>
        <p:spPr>
          <a:xfrm>
            <a:off x="698837" y="4400551"/>
            <a:ext cx="4744701" cy="1200329"/>
          </a:xfrm>
          <a:prstGeom prst="rect">
            <a:avLst/>
          </a:prstGeom>
          <a:noFill/>
        </p:spPr>
        <p:txBody>
          <a:bodyPr wrap="square" rtlCol="0">
            <a:spAutoFit/>
          </a:bodyPr>
          <a:lstStyle/>
          <a:p>
            <a:r>
              <a:rPr lang="en-US" dirty="0"/>
              <a:t>Protest against roads being constructed through the </a:t>
            </a:r>
            <a:r>
              <a:rPr lang="en-US" dirty="0" err="1"/>
              <a:t>Wilpattu</a:t>
            </a:r>
            <a:r>
              <a:rPr lang="en-US" dirty="0"/>
              <a:t> Sanctuary, which is causing damage to the ecological balance and the environment. No EIA has been done for this project</a:t>
            </a:r>
          </a:p>
        </p:txBody>
      </p:sp>
      <p:sp>
        <p:nvSpPr>
          <p:cNvPr id="10" name="TextBox 9"/>
          <p:cNvSpPr txBox="1"/>
          <p:nvPr/>
        </p:nvSpPr>
        <p:spPr>
          <a:xfrm>
            <a:off x="6095374" y="4490650"/>
            <a:ext cx="5182226" cy="1477328"/>
          </a:xfrm>
          <a:prstGeom prst="rect">
            <a:avLst/>
          </a:prstGeom>
          <a:noFill/>
        </p:spPr>
        <p:txBody>
          <a:bodyPr wrap="square" rtlCol="0">
            <a:spAutoFit/>
          </a:bodyPr>
          <a:lstStyle/>
          <a:p>
            <a:r>
              <a:rPr lang="en-US" dirty="0"/>
              <a:t>Tripartite agreement for Port City project finally released to RTI Commission for examination, because of protest by environmental and civil rights groups that the original EIA did not address coast conservation and loss of livelihood issues  </a:t>
            </a:r>
          </a:p>
        </p:txBody>
      </p:sp>
      <p:sp>
        <p:nvSpPr>
          <p:cNvPr id="11" name="TextBox 10"/>
          <p:cNvSpPr txBox="1"/>
          <p:nvPr/>
        </p:nvSpPr>
        <p:spPr>
          <a:xfrm>
            <a:off x="913149" y="6157913"/>
            <a:ext cx="4216064" cy="369332"/>
          </a:xfrm>
          <a:prstGeom prst="rect">
            <a:avLst/>
          </a:prstGeom>
          <a:noFill/>
        </p:spPr>
        <p:txBody>
          <a:bodyPr wrap="square" rtlCol="0">
            <a:spAutoFit/>
          </a:bodyPr>
          <a:lstStyle/>
          <a:p>
            <a:r>
              <a:rPr lang="en-US" dirty="0"/>
              <a:t>The Sunday Times – March 8, 2020</a:t>
            </a:r>
          </a:p>
        </p:txBody>
      </p:sp>
    </p:spTree>
    <p:extLst>
      <p:ext uri="{BB962C8B-B14F-4D97-AF65-F5344CB8AC3E}">
        <p14:creationId xmlns:p14="http://schemas.microsoft.com/office/powerpoint/2010/main" val="358094734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2294</TotalTime>
  <Words>2928</Words>
  <Application>Microsoft Office PowerPoint</Application>
  <PresentationFormat>Widescreen</PresentationFormat>
  <Paragraphs>227</Paragraphs>
  <Slides>36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-apple-system</vt:lpstr>
      <vt:lpstr>Arial</vt:lpstr>
      <vt:lpstr>Arial Black</vt:lpstr>
      <vt:lpstr>Arial Rounded MT Bold</vt:lpstr>
      <vt:lpstr>Bahnschrift SemiBold SemiConden</vt:lpstr>
      <vt:lpstr>Calibri</vt:lpstr>
      <vt:lpstr>Crete Round</vt:lpstr>
      <vt:lpstr>Noto Serif</vt:lpstr>
      <vt:lpstr>Oswald</vt:lpstr>
      <vt:lpstr>PT Serif</vt:lpstr>
      <vt:lpstr>Tw Cen MT</vt:lpstr>
      <vt:lpstr>Wingdings</vt:lpstr>
      <vt:lpstr>Wingdings 3</vt:lpstr>
      <vt:lpstr>Droplet</vt:lpstr>
      <vt:lpstr>PROFESSIONAL ETHICS  CE 3142   ENGINEERS AND THE ENVIRONMENT</vt:lpstr>
      <vt:lpstr>topics</vt:lpstr>
      <vt:lpstr>ENGINEERS AND THE ENVIRONMENT</vt:lpstr>
      <vt:lpstr>Institution of Engineers sri lanka code of ethics clause 3 - environment </vt:lpstr>
      <vt:lpstr>Institution of Engineers sri lanka code of ethics clause 3 - environment </vt:lpstr>
      <vt:lpstr> iesl code of ethics clause 3 - environment </vt:lpstr>
      <vt:lpstr>iesl code of ethics clause 3 - environment </vt:lpstr>
      <vt:lpstr>iesl code of ethics clause 3 - environment</vt:lpstr>
      <vt:lpstr>PowerPoint Presentation</vt:lpstr>
      <vt:lpstr>iesl code of ethics clause 3 - environment </vt:lpstr>
      <vt:lpstr>iesl code of ethics clause 3 - environment </vt:lpstr>
      <vt:lpstr>iesl code of ethics clause 3 - environment </vt:lpstr>
      <vt:lpstr>iesl code of ethics clause 3 - environment </vt:lpstr>
      <vt:lpstr>PowerPoint Presentation</vt:lpstr>
      <vt:lpstr>Norochcholai Coal Power Plant</vt:lpstr>
      <vt:lpstr>iesl code of ethics clause 3 - environment </vt:lpstr>
      <vt:lpstr>iesl code of ethics clause 3 - environment</vt:lpstr>
      <vt:lpstr>iesl code of ethics clause 3 - environment</vt:lpstr>
      <vt:lpstr>iesl code of ethics clause 3 - environment</vt:lpstr>
      <vt:lpstr>iesl code of ethics clause 3 - environment </vt:lpstr>
      <vt:lpstr>iesl code of ethics clause 3 - environment </vt:lpstr>
      <vt:lpstr>iesl code of ethics clause 3 - environment </vt:lpstr>
      <vt:lpstr>iesl code of ethics clause 3 - environment</vt:lpstr>
      <vt:lpstr>iesl code of ethics clause 3 - environment </vt:lpstr>
      <vt:lpstr>iesl code of ethics clause 3 - environment </vt:lpstr>
      <vt:lpstr>iesl code of ethics clause 3 - environment </vt:lpstr>
      <vt:lpstr>Thalangama wetland conservations ?????</vt:lpstr>
      <vt:lpstr>PowerPoint Presentation</vt:lpstr>
      <vt:lpstr>Mangrove conservation</vt:lpstr>
      <vt:lpstr>Veddha chief files writ petition against  Mahaweli Authority </vt:lpstr>
      <vt:lpstr>PowerPoint Presentation</vt:lpstr>
      <vt:lpstr>Industry attitudes towards the environment</vt:lpstr>
      <vt:lpstr>Industry attitudes towards the environment</vt:lpstr>
      <vt:lpstr>PowerPoint Presentation</vt:lpstr>
      <vt:lpstr>acknowledgement</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ETHICS  CE 3142   ENGINEERS AND THE ENVIRONMENT</dc:title>
  <dc:creator>User</dc:creator>
  <cp:lastModifiedBy>Marc</cp:lastModifiedBy>
  <cp:revision>98</cp:revision>
  <dcterms:created xsi:type="dcterms:W3CDTF">2020-03-05T13:22:15Z</dcterms:created>
  <dcterms:modified xsi:type="dcterms:W3CDTF">2026-01-23T10:41:26Z</dcterms:modified>
</cp:coreProperties>
</file>